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35" r:id="rId14"/>
    <p:sldId id="268" r:id="rId15"/>
    <p:sldId id="269" r:id="rId16"/>
    <p:sldId id="270" r:id="rId17"/>
    <p:sldId id="29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2" r:id="rId39"/>
    <p:sldId id="293" r:id="rId40"/>
    <p:sldId id="294" r:id="rId41"/>
    <p:sldId id="334" r:id="rId42"/>
    <p:sldId id="346" r:id="rId43"/>
    <p:sldId id="336" r:id="rId44"/>
    <p:sldId id="337" r:id="rId45"/>
    <p:sldId id="338" r:id="rId46"/>
    <p:sldId id="321" r:id="rId47"/>
    <p:sldId id="322" r:id="rId48"/>
    <p:sldId id="323" r:id="rId49"/>
    <p:sldId id="324" r:id="rId50"/>
    <p:sldId id="347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9" r:id="rId61"/>
    <p:sldId id="341" r:id="rId62"/>
    <p:sldId id="342" r:id="rId63"/>
    <p:sldId id="340" r:id="rId64"/>
    <p:sldId id="343" r:id="rId65"/>
    <p:sldId id="344" r:id="rId66"/>
    <p:sldId id="345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348" r:id="rId83"/>
    <p:sldId id="310" r:id="rId84"/>
    <p:sldId id="311" r:id="rId85"/>
    <p:sldId id="312" r:id="rId86"/>
    <p:sldId id="313" r:id="rId87"/>
    <p:sldId id="314" r:id="rId88"/>
    <p:sldId id="315" r:id="rId89"/>
    <p:sldId id="316" r:id="rId90"/>
    <p:sldId id="317" r:id="rId91"/>
    <p:sldId id="318" r:id="rId92"/>
    <p:sldId id="319" r:id="rId93"/>
    <p:sldId id="320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49" y="-5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December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December 12,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December 12,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December 12,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December 12,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December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Electronic Subshells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Elemental and Environmental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Acidic 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Non-metal oxides are acidic</a:t>
            </a:r>
          </a:p>
          <a:p>
            <a:r>
              <a:rPr lang="en-US" dirty="0" smtClean="0"/>
              <a:t>They react with hydroxide to produce oxyanions and water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	CO</a:t>
            </a:r>
            <a:r>
              <a:rPr lang="en-US" baseline="-25000" dirty="0" smtClean="0"/>
              <a:t>2</a:t>
            </a:r>
            <a:r>
              <a:rPr lang="en-US" dirty="0" smtClean="0"/>
              <a:t> + 2OH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baseline="30000" dirty="0" smtClean="0">
                <a:sym typeface="Wingdings"/>
              </a:rPr>
              <a:t>2-</a:t>
            </a:r>
            <a:r>
              <a:rPr lang="en-US" dirty="0" smtClean="0">
                <a:sym typeface="Wingdings"/>
              </a:rPr>
              <a:t> +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</a:t>
            </a:r>
          </a:p>
          <a:p>
            <a:r>
              <a:rPr lang="en-US" dirty="0" smtClean="0">
                <a:sym typeface="Wingdings"/>
              </a:rPr>
              <a:t>If soluble in water they react with water to form </a:t>
            </a:r>
            <a:r>
              <a:rPr lang="en-US" dirty="0" err="1" smtClean="0">
                <a:sym typeface="Wingdings"/>
              </a:rPr>
              <a:t>oxyacids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Eg</a:t>
            </a:r>
            <a:r>
              <a:rPr lang="en-US" dirty="0" smtClean="0">
                <a:sym typeface="Wingdings"/>
              </a:rPr>
              <a:t>	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CO</a:t>
            </a:r>
            <a:r>
              <a:rPr lang="en-US" baseline="-25000" dirty="0" smtClean="0">
                <a:sym typeface="Wingdings"/>
              </a:rPr>
              <a:t>3</a:t>
            </a:r>
          </a:p>
          <a:p>
            <a:r>
              <a:rPr lang="en-US" dirty="0" err="1" smtClean="0">
                <a:sym typeface="Wingdings"/>
              </a:rPr>
              <a:t>Oxyacids</a:t>
            </a:r>
            <a:r>
              <a:rPr lang="en-US" dirty="0" smtClean="0">
                <a:sym typeface="Wingdings"/>
              </a:rPr>
              <a:t> consist of molecules with covalent hydroxyl groups</a:t>
            </a:r>
          </a:p>
          <a:p>
            <a:r>
              <a:rPr lang="en-US" dirty="0" err="1" smtClean="0">
                <a:sym typeface="Wingdings"/>
              </a:rPr>
              <a:t>Eg</a:t>
            </a:r>
            <a:r>
              <a:rPr lang="en-US" dirty="0" smtClean="0">
                <a:sym typeface="Wingdings"/>
              </a:rPr>
              <a:t>	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Oxyacids</a:t>
            </a:r>
            <a:r>
              <a:rPr lang="en-US" dirty="0" smtClean="0">
                <a:sym typeface="Wingdings"/>
              </a:rPr>
              <a:t> undergo complete or partial </a:t>
            </a:r>
            <a:r>
              <a:rPr lang="en-US" dirty="0" err="1" smtClean="0">
                <a:sym typeface="Wingdings"/>
              </a:rPr>
              <a:t>ionisation</a:t>
            </a:r>
            <a:r>
              <a:rPr lang="en-US" dirty="0" smtClean="0">
                <a:sym typeface="Wingdings"/>
              </a:rPr>
              <a:t> with water to produce hydronium ions</a:t>
            </a:r>
          </a:p>
          <a:p>
            <a:r>
              <a:rPr lang="en-US" dirty="0" err="1" smtClean="0">
                <a:sym typeface="Wingdings"/>
              </a:rPr>
              <a:t>Eg</a:t>
            </a:r>
            <a:r>
              <a:rPr lang="en-US" dirty="0" smtClean="0">
                <a:sym typeface="Wingdings"/>
              </a:rPr>
              <a:t>	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CO</a:t>
            </a:r>
            <a:r>
              <a:rPr lang="en-US" baseline="-25000" dirty="0" smtClean="0">
                <a:sym typeface="Wingdings"/>
              </a:rPr>
              <a:t>3 </a:t>
            </a:r>
            <a:r>
              <a:rPr lang="en-US" dirty="0" smtClean="0">
                <a:sym typeface="Wingdings"/>
              </a:rPr>
              <a:t>+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latin typeface="Wingdings 3" charset="2"/>
                <a:cs typeface="Wingdings 3" charset="2"/>
              </a:rPr>
              <a:t>D</a:t>
            </a:r>
            <a:r>
              <a:rPr lang="en-US" dirty="0" smtClean="0"/>
              <a:t>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+ </a:t>
            </a:r>
            <a:r>
              <a:rPr lang="en-US" dirty="0" smtClean="0">
                <a:sym typeface="Wingdings"/>
              </a:rPr>
              <a:t>HCO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baseline="30000" dirty="0" smtClean="0">
                <a:sym typeface="Wingdings"/>
              </a:rPr>
              <a:t>-</a:t>
            </a:r>
            <a:endParaRPr lang="en-US" baseline="30000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Most metal oxides are basic</a:t>
            </a:r>
          </a:p>
          <a:p>
            <a:r>
              <a:rPr lang="en-US" dirty="0" smtClean="0"/>
              <a:t>They react with acids to produce positively charged metal ions and water molecules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	Na</a:t>
            </a:r>
            <a:r>
              <a:rPr lang="en-US" baseline="-25000" dirty="0" smtClean="0"/>
              <a:t>2</a:t>
            </a:r>
            <a:r>
              <a:rPr lang="en-US" dirty="0" smtClean="0"/>
              <a:t>O + 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2Na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+ H2O</a:t>
            </a:r>
          </a:p>
          <a:p>
            <a:r>
              <a:rPr lang="en-US" dirty="0" smtClean="0"/>
              <a:t>If soluble in water they react with water to form metal ions and hydroxide ions in solution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	Na</a:t>
            </a:r>
            <a:r>
              <a:rPr lang="en-US" baseline="-25000" dirty="0" smtClean="0"/>
              <a:t>2</a:t>
            </a:r>
            <a:r>
              <a:rPr lang="en-US" dirty="0" smtClean="0"/>
              <a:t>O 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2Na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+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+ 2OH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-</a:t>
            </a:r>
            <a:endParaRPr lang="en-US" dirty="0" smtClean="0">
              <a:ea typeface="Wingdings"/>
              <a:cs typeface="Wingdings"/>
              <a:sym typeface="Wingdings"/>
            </a:endParaRPr>
          </a:p>
          <a:p>
            <a:endParaRPr lang="en-US" baseline="30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8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Amphoteric 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Amphoteric oxides react with both acid and base, but do not react with water</a:t>
            </a:r>
          </a:p>
          <a:p>
            <a:r>
              <a:rPr lang="en-US" dirty="0" smtClean="0"/>
              <a:t>Amphoteric oxides react with acid to form positively charged monatomic ions and water molecules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	</a:t>
            </a:r>
            <a:r>
              <a:rPr lang="en-US" dirty="0" err="1" smtClean="0"/>
              <a:t>ZnO</a:t>
            </a:r>
            <a:r>
              <a:rPr lang="en-US" dirty="0" smtClean="0"/>
              <a:t> + 2H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Zn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2+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+ H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2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O</a:t>
            </a:r>
          </a:p>
          <a:p>
            <a:r>
              <a:rPr lang="en-US" dirty="0" smtClean="0">
                <a:ea typeface="Wingdings"/>
                <a:cs typeface="Wingdings"/>
                <a:sym typeface="Wingdings"/>
              </a:rPr>
              <a:t>Amphoteric oxides react with hydroxide ions to form oxyanions and water molecules</a:t>
            </a:r>
          </a:p>
          <a:p>
            <a:r>
              <a:rPr lang="en-US" dirty="0" err="1" smtClean="0">
                <a:ea typeface="Wingdings"/>
                <a:cs typeface="Wingdings"/>
                <a:sym typeface="Wingdings"/>
              </a:rPr>
              <a:t>Eg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	</a:t>
            </a:r>
            <a:r>
              <a:rPr lang="en-US" dirty="0" err="1" smtClean="0">
                <a:ea typeface="Wingdings"/>
                <a:cs typeface="Wingdings"/>
                <a:sym typeface="Wingdings"/>
              </a:rPr>
              <a:t>ZnO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+ 2OH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-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ZnO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2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2-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+ H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2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Common Acidic Oxides, Oxyacids and Oxyanions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CO</a:t>
            </a:r>
            <a:r>
              <a:rPr lang="en-AU" baseline="-25000" dirty="0" smtClean="0"/>
              <a:t>2</a:t>
            </a:r>
          </a:p>
          <a:p>
            <a:r>
              <a:rPr lang="en-AU" dirty="0" smtClean="0"/>
              <a:t>H</a:t>
            </a:r>
            <a:r>
              <a:rPr lang="en-AU" baseline="-25000" dirty="0" smtClean="0"/>
              <a:t>2</a:t>
            </a:r>
            <a:r>
              <a:rPr lang="en-AU" dirty="0" smtClean="0"/>
              <a:t>CO</a:t>
            </a:r>
            <a:r>
              <a:rPr lang="en-AU" baseline="-25000" dirty="0" smtClean="0"/>
              <a:t>3</a:t>
            </a:r>
          </a:p>
          <a:p>
            <a:r>
              <a:rPr lang="en-AU" dirty="0" smtClean="0"/>
              <a:t>CO</a:t>
            </a:r>
            <a:r>
              <a:rPr lang="en-AU" baseline="-25000" dirty="0" smtClean="0"/>
              <a:t>3</a:t>
            </a:r>
            <a:r>
              <a:rPr lang="en-AU" baseline="30000" dirty="0" smtClean="0"/>
              <a:t>2-</a:t>
            </a:r>
          </a:p>
          <a:p>
            <a:r>
              <a:rPr lang="en-AU" dirty="0" smtClean="0"/>
              <a:t>SO</a:t>
            </a:r>
            <a:r>
              <a:rPr lang="en-AU" baseline="-25000" dirty="0" smtClean="0"/>
              <a:t>2</a:t>
            </a:r>
          </a:p>
          <a:p>
            <a:r>
              <a:rPr lang="en-AU" dirty="0" smtClean="0"/>
              <a:t>SO</a:t>
            </a:r>
            <a:r>
              <a:rPr lang="en-AU" baseline="-25000" dirty="0" smtClean="0"/>
              <a:t>3</a:t>
            </a:r>
            <a:r>
              <a:rPr lang="en-AU" baseline="30000" dirty="0" smtClean="0"/>
              <a:t>2-</a:t>
            </a:r>
          </a:p>
          <a:p>
            <a:r>
              <a:rPr lang="en-AU" dirty="0" smtClean="0"/>
              <a:t>SO</a:t>
            </a:r>
            <a:r>
              <a:rPr lang="en-AU" baseline="-25000" dirty="0" smtClean="0"/>
              <a:t>4</a:t>
            </a:r>
            <a:r>
              <a:rPr lang="en-AU" baseline="30000" dirty="0" smtClean="0"/>
              <a:t>2-</a:t>
            </a:r>
          </a:p>
          <a:p>
            <a:r>
              <a:rPr lang="en-AU" dirty="0" smtClean="0"/>
              <a:t>P</a:t>
            </a:r>
            <a:r>
              <a:rPr lang="en-AU" baseline="-25000" dirty="0" smtClean="0"/>
              <a:t>4</a:t>
            </a:r>
            <a:r>
              <a:rPr lang="en-AU" dirty="0" smtClean="0"/>
              <a:t>O</a:t>
            </a:r>
            <a:r>
              <a:rPr lang="en-AU" baseline="-25000" dirty="0" smtClean="0"/>
              <a:t>10</a:t>
            </a:r>
          </a:p>
          <a:p>
            <a:r>
              <a:rPr lang="en-AU" dirty="0" smtClean="0"/>
              <a:t>H</a:t>
            </a:r>
            <a:r>
              <a:rPr lang="en-AU" baseline="-25000" dirty="0" smtClean="0"/>
              <a:t>3</a:t>
            </a:r>
            <a:r>
              <a:rPr lang="en-AU" dirty="0" smtClean="0"/>
              <a:t>PO</a:t>
            </a:r>
            <a:r>
              <a:rPr lang="en-AU" baseline="-25000" dirty="0" smtClean="0"/>
              <a:t>4</a:t>
            </a:r>
            <a:r>
              <a:rPr lang="en-AU" baseline="30000" dirty="0" smtClean="0"/>
              <a:t>3-</a:t>
            </a:r>
          </a:p>
          <a:p>
            <a:r>
              <a:rPr lang="en-AU" dirty="0" smtClean="0"/>
              <a:t>PO</a:t>
            </a:r>
            <a:r>
              <a:rPr lang="en-AU" baseline="-25000" dirty="0" smtClean="0"/>
              <a:t>4</a:t>
            </a:r>
            <a:r>
              <a:rPr lang="en-AU" baseline="30000" dirty="0" smtClean="0"/>
              <a:t>3-</a:t>
            </a:r>
          </a:p>
          <a:p>
            <a:endParaRPr lang="en-AU" dirty="0"/>
          </a:p>
          <a:p>
            <a:r>
              <a:rPr lang="en-AU" dirty="0" smtClean="0"/>
              <a:t>Note that in all of these reactions the oxidation number remains unchanged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58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Compounds and elements consisting of molecules are described as ‘molecular substances’.</a:t>
            </a:r>
          </a:p>
          <a:p>
            <a:r>
              <a:rPr lang="en-US" dirty="0" smtClean="0"/>
              <a:t>Molecules containing 10 or fewer atoms are known as ‘small molecules’</a:t>
            </a:r>
          </a:p>
          <a:p>
            <a:r>
              <a:rPr lang="en-US" dirty="0" smtClean="0"/>
              <a:t>Small molecules share certain properties</a:t>
            </a:r>
          </a:p>
          <a:p>
            <a:r>
              <a:rPr lang="en-US" dirty="0" smtClean="0"/>
              <a:t>Low melting and boiling points</a:t>
            </a:r>
          </a:p>
          <a:p>
            <a:r>
              <a:rPr lang="en-US" dirty="0" smtClean="0"/>
              <a:t>Therefore are generally liquids or gases at room temp.</a:t>
            </a:r>
          </a:p>
          <a:p>
            <a:r>
              <a:rPr lang="en-US" dirty="0" smtClean="0"/>
              <a:t>Poor conductors of electricity as solids, liquids or gases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39896" y="4372348"/>
            <a:ext cx="5120640" cy="1581150"/>
          </a:xfrm>
        </p:spPr>
        <p:txBody>
          <a:bodyPr/>
          <a:lstStyle/>
          <a:p>
            <a:r>
              <a:rPr lang="en-US" dirty="0" smtClean="0"/>
              <a:t>Bonding and Shape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and Elemental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0348852"/>
              </p:ext>
            </p:extLst>
          </p:nvPr>
        </p:nvGraphicFramePr>
        <p:xfrm>
          <a:off x="274638" y="1298575"/>
          <a:ext cx="8594724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8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1908554"/>
              </p:ext>
            </p:extLst>
          </p:nvPr>
        </p:nvGraphicFramePr>
        <p:xfrm>
          <a:off x="274638" y="1298575"/>
          <a:ext cx="8594724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7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9897542"/>
              </p:ext>
            </p:extLst>
          </p:nvPr>
        </p:nvGraphicFramePr>
        <p:xfrm>
          <a:off x="274638" y="1298575"/>
          <a:ext cx="8594724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3810386"/>
              </p:ext>
            </p:extLst>
          </p:nvPr>
        </p:nvGraphicFramePr>
        <p:xfrm>
          <a:off x="274638" y="1298575"/>
          <a:ext cx="8594724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8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Electrons exist in specific shells of varying energy</a:t>
            </a:r>
          </a:p>
          <a:p>
            <a:r>
              <a:rPr lang="en-US" sz="2400" dirty="0" smtClean="0"/>
              <a:t>Each shell has subshells, each with their own level of energy</a:t>
            </a:r>
          </a:p>
          <a:p>
            <a:r>
              <a:rPr lang="en-US" sz="2400" dirty="0" smtClean="0"/>
              <a:t>Subshells are S, P, D and F</a:t>
            </a:r>
          </a:p>
          <a:p>
            <a:r>
              <a:rPr lang="en-US" sz="2400" dirty="0" smtClean="0"/>
              <a:t>The subshells can hold increasing numbers of electrons</a:t>
            </a:r>
          </a:p>
          <a:p>
            <a:pPr lvl="1"/>
            <a:r>
              <a:rPr lang="en-US" sz="2400" dirty="0" smtClean="0"/>
              <a:t>S can hold 2</a:t>
            </a:r>
          </a:p>
          <a:p>
            <a:pPr lvl="1"/>
            <a:r>
              <a:rPr lang="en-US" sz="2400" dirty="0" smtClean="0"/>
              <a:t>P can hold 6</a:t>
            </a:r>
          </a:p>
          <a:p>
            <a:pPr lvl="1"/>
            <a:r>
              <a:rPr lang="en-US" sz="2400" dirty="0" smtClean="0"/>
              <a:t>D can hold 10</a:t>
            </a:r>
          </a:p>
          <a:p>
            <a:pPr lvl="1"/>
            <a:r>
              <a:rPr lang="en-US" sz="2400" dirty="0" smtClean="0"/>
              <a:t>F can hold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6903872"/>
              </p:ext>
            </p:extLst>
          </p:nvPr>
        </p:nvGraphicFramePr>
        <p:xfrm>
          <a:off x="274638" y="1298575"/>
          <a:ext cx="8594724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2938900"/>
              </p:ext>
            </p:extLst>
          </p:nvPr>
        </p:nvGraphicFramePr>
        <p:xfrm>
          <a:off x="274638" y="1298575"/>
          <a:ext cx="8594724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5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1992396"/>
              </p:ext>
            </p:extLst>
          </p:nvPr>
        </p:nvGraphicFramePr>
        <p:xfrm>
          <a:off x="274638" y="1298575"/>
          <a:ext cx="8594724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1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6864353"/>
              </p:ext>
            </p:extLst>
          </p:nvPr>
        </p:nvGraphicFramePr>
        <p:xfrm>
          <a:off x="274638" y="1298575"/>
          <a:ext cx="8594724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2595063"/>
              </p:ext>
            </p:extLst>
          </p:nvPr>
        </p:nvGraphicFramePr>
        <p:xfrm>
          <a:off x="274638" y="1298575"/>
          <a:ext cx="8594724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9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8747854"/>
              </p:ext>
            </p:extLst>
          </p:nvPr>
        </p:nvGraphicFramePr>
        <p:xfrm>
          <a:off x="274638" y="1298575"/>
          <a:ext cx="8594724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 attraction between positive metal ions and </a:t>
                      </a:r>
                      <a:r>
                        <a:rPr lang="en-US" sz="1600" dirty="0" err="1" smtClean="0"/>
                        <a:t>delocalised</a:t>
                      </a:r>
                      <a:r>
                        <a:rPr lang="en-US" sz="1600" dirty="0" smtClean="0"/>
                        <a:t>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5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2719870"/>
              </p:ext>
            </p:extLst>
          </p:nvPr>
        </p:nvGraphicFramePr>
        <p:xfrm>
          <a:off x="274638" y="1298575"/>
          <a:ext cx="8594724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 attraction between positive metal ions and </a:t>
                      </a:r>
                      <a:r>
                        <a:rPr lang="en-US" sz="1600" dirty="0" err="1" smtClean="0"/>
                        <a:t>delocalised</a:t>
                      </a:r>
                      <a:r>
                        <a:rPr lang="en-US" sz="1600" dirty="0" smtClean="0"/>
                        <a:t>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</a:t>
                      </a:r>
                      <a:r>
                        <a:rPr lang="en-US" sz="1600" baseline="0" dirty="0" smtClean="0"/>
                        <a:t> attraction between positive and negative charges formed by donation of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8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17934119"/>
              </p:ext>
            </p:extLst>
          </p:nvPr>
        </p:nvGraphicFramePr>
        <p:xfrm>
          <a:off x="274638" y="1298575"/>
          <a:ext cx="8594724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 attraction between positive metal ions and </a:t>
                      </a:r>
                      <a:r>
                        <a:rPr lang="en-US" sz="1600" dirty="0" err="1" smtClean="0"/>
                        <a:t>delocalised</a:t>
                      </a:r>
                      <a:r>
                        <a:rPr lang="en-US" sz="1600" dirty="0" smtClean="0"/>
                        <a:t>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</a:t>
                      </a:r>
                      <a:r>
                        <a:rPr lang="en-US" sz="1600" baseline="0" dirty="0" smtClean="0"/>
                        <a:t> attraction between positive and negative charges formed by donation of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Sharing of a pair of electrons between atoms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8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3813322"/>
              </p:ext>
            </p:extLst>
          </p:nvPr>
        </p:nvGraphicFramePr>
        <p:xfrm>
          <a:off x="274638" y="1298575"/>
          <a:ext cx="8594724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 attraction between positive metal ions and </a:t>
                      </a:r>
                      <a:r>
                        <a:rPr lang="en-US" sz="1600" dirty="0" err="1" smtClean="0"/>
                        <a:t>delocalised</a:t>
                      </a:r>
                      <a:r>
                        <a:rPr lang="en-US" sz="1600" dirty="0" smtClean="0"/>
                        <a:t>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</a:t>
                      </a:r>
                      <a:r>
                        <a:rPr lang="en-US" sz="1600" baseline="0" dirty="0" smtClean="0"/>
                        <a:t> attraction between positive and negative charges formed by donation of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Sharing of a pair of electrons between atoms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0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5941025"/>
              </p:ext>
            </p:extLst>
          </p:nvPr>
        </p:nvGraphicFramePr>
        <p:xfrm>
          <a:off x="274638" y="1298575"/>
          <a:ext cx="8594724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 attraction between positive metal ions and </a:t>
                      </a:r>
                      <a:r>
                        <a:rPr lang="en-US" sz="1600" dirty="0" err="1" smtClean="0"/>
                        <a:t>delocalised</a:t>
                      </a:r>
                      <a:r>
                        <a:rPr lang="en-US" sz="1600" dirty="0" smtClean="0"/>
                        <a:t>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</a:t>
                      </a:r>
                      <a:r>
                        <a:rPr lang="en-US" sz="1600" baseline="0" dirty="0" smtClean="0"/>
                        <a:t> attraction between positive and negative charges formed by donation of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Sharing of a pair of electrons between atoms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0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Subshells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6000" dirty="0" smtClean="0"/>
              <a:t>2</a:t>
            </a:r>
            <a:r>
              <a:rPr lang="en-US" sz="5000" dirty="0" smtClean="0"/>
              <a:t>p</a:t>
            </a:r>
            <a:r>
              <a:rPr lang="en-US" sz="5000" baseline="30000" dirty="0" smtClean="0"/>
              <a:t>4</a:t>
            </a:r>
          </a:p>
          <a:p>
            <a:r>
              <a:rPr lang="en-US" sz="2400" dirty="0" smtClean="0"/>
              <a:t>The 2 signifies the number of the main energy level</a:t>
            </a:r>
          </a:p>
          <a:p>
            <a:r>
              <a:rPr lang="en-US" sz="2400" dirty="0" smtClean="0"/>
              <a:t>The p signifies the subshell</a:t>
            </a:r>
          </a:p>
          <a:p>
            <a:r>
              <a:rPr lang="en-US" sz="2400" dirty="0" smtClean="0"/>
              <a:t>The 4 shows that there are 4 electrons in this subshell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69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2753080"/>
              </p:ext>
            </p:extLst>
          </p:nvPr>
        </p:nvGraphicFramePr>
        <p:xfrm>
          <a:off x="274638" y="1298575"/>
          <a:ext cx="8594724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 attraction between positive metal ions and </a:t>
                      </a:r>
                      <a:r>
                        <a:rPr lang="en-US" sz="1600" dirty="0" err="1" smtClean="0"/>
                        <a:t>delocalised</a:t>
                      </a:r>
                      <a:r>
                        <a:rPr lang="en-US" sz="1600" dirty="0" smtClean="0"/>
                        <a:t>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</a:t>
                      </a:r>
                      <a:r>
                        <a:rPr lang="en-US" sz="1600" baseline="0" dirty="0" smtClean="0"/>
                        <a:t> attraction between positive and negative charges formed by donation of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Sharing of a pair of electrons between atoms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Molecular </a:t>
                      </a:r>
                    </a:p>
                    <a:p>
                      <a:r>
                        <a:rPr lang="en-US" sz="1600" dirty="0" smtClean="0"/>
                        <a:t>(or continuous covalent structures)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5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2005208"/>
              </p:ext>
            </p:extLst>
          </p:nvPr>
        </p:nvGraphicFramePr>
        <p:xfrm>
          <a:off x="274638" y="1298575"/>
          <a:ext cx="8594724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 attraction between positive metal ions and </a:t>
                      </a:r>
                      <a:r>
                        <a:rPr lang="en-US" sz="1600" dirty="0" err="1" smtClean="0"/>
                        <a:t>delocalised</a:t>
                      </a:r>
                      <a:r>
                        <a:rPr lang="en-US" sz="1600" dirty="0" smtClean="0"/>
                        <a:t>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</a:t>
                      </a:r>
                      <a:r>
                        <a:rPr lang="en-US" sz="1600" baseline="0" dirty="0" smtClean="0"/>
                        <a:t> attraction between positive and negative charges formed by donation of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Sharing of a pair of electrons between atoms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Molecular</a:t>
                      </a:r>
                    </a:p>
                    <a:p>
                      <a:r>
                        <a:rPr lang="en-US" sz="1600" dirty="0" smtClean="0"/>
                        <a:t> (or continuous covalent structures)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 heat and electricity</a:t>
                      </a:r>
                    </a:p>
                    <a:p>
                      <a:r>
                        <a:rPr lang="en-US" sz="1600" dirty="0" smtClean="0"/>
                        <a:t>Malleable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5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9439701"/>
              </p:ext>
            </p:extLst>
          </p:nvPr>
        </p:nvGraphicFramePr>
        <p:xfrm>
          <a:off x="274638" y="1298575"/>
          <a:ext cx="8594724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 attraction between positive metal ions and </a:t>
                      </a:r>
                      <a:r>
                        <a:rPr lang="en-US" sz="1600" dirty="0" err="1" smtClean="0"/>
                        <a:t>delocalised</a:t>
                      </a:r>
                      <a:r>
                        <a:rPr lang="en-US" sz="1600" dirty="0" smtClean="0"/>
                        <a:t>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</a:t>
                      </a:r>
                      <a:r>
                        <a:rPr lang="en-US" sz="1600" baseline="0" dirty="0" smtClean="0"/>
                        <a:t> attraction between positive and negative charges formed by donation of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Sharing of a pair of electrons between atoms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Molecular </a:t>
                      </a:r>
                    </a:p>
                    <a:p>
                      <a:r>
                        <a:rPr lang="en-US" sz="1600" dirty="0" smtClean="0"/>
                        <a:t>(or continuous covalent structures)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 heat and electricity</a:t>
                      </a:r>
                    </a:p>
                    <a:p>
                      <a:r>
                        <a:rPr lang="en-US" sz="1600" dirty="0" smtClean="0"/>
                        <a:t>Malleable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 electricity when</a:t>
                      </a:r>
                      <a:r>
                        <a:rPr lang="en-US" sz="1600" baseline="0" dirty="0" smtClean="0"/>
                        <a:t> molten or aqueous, but not as solid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3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0306717"/>
              </p:ext>
            </p:extLst>
          </p:nvPr>
        </p:nvGraphicFramePr>
        <p:xfrm>
          <a:off x="274638" y="1298575"/>
          <a:ext cx="8594724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 attraction between positive metal ions and </a:t>
                      </a:r>
                      <a:r>
                        <a:rPr lang="en-US" sz="1600" dirty="0" err="1" smtClean="0"/>
                        <a:t>delocalised</a:t>
                      </a:r>
                      <a:r>
                        <a:rPr lang="en-US" sz="1600" dirty="0" smtClean="0"/>
                        <a:t>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</a:t>
                      </a:r>
                      <a:r>
                        <a:rPr lang="en-US" sz="1600" baseline="0" dirty="0" smtClean="0"/>
                        <a:t> attraction between positive and negative charges formed by donation of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Sharing of a pair of electrons between atoms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Molecular</a:t>
                      </a:r>
                    </a:p>
                    <a:p>
                      <a:r>
                        <a:rPr lang="en-US" sz="1600" dirty="0" smtClean="0"/>
                        <a:t> (or continuous covalent structures)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 heat and electricity</a:t>
                      </a:r>
                    </a:p>
                    <a:p>
                      <a:r>
                        <a:rPr lang="en-US" sz="1600" dirty="0" smtClean="0"/>
                        <a:t>Malleable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 electricity when</a:t>
                      </a:r>
                      <a:r>
                        <a:rPr lang="en-US" sz="1600" baseline="0" dirty="0" smtClean="0"/>
                        <a:t> molten or aqueous, but not as solid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 not conduct electricity</a:t>
                      </a:r>
                    </a:p>
                    <a:p>
                      <a:r>
                        <a:rPr lang="en-US" sz="1600" dirty="0" smtClean="0"/>
                        <a:t>Brittle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2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4737321"/>
              </p:ext>
            </p:extLst>
          </p:nvPr>
        </p:nvGraphicFramePr>
        <p:xfrm>
          <a:off x="274638" y="1298575"/>
          <a:ext cx="8594724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 attraction between positive metal ions and </a:t>
                      </a:r>
                      <a:r>
                        <a:rPr lang="en-US" sz="1600" dirty="0" err="1" smtClean="0"/>
                        <a:t>delocalised</a:t>
                      </a:r>
                      <a:r>
                        <a:rPr lang="en-US" sz="1600" dirty="0" smtClean="0"/>
                        <a:t>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</a:t>
                      </a:r>
                      <a:r>
                        <a:rPr lang="en-US" sz="1600" baseline="0" dirty="0" smtClean="0"/>
                        <a:t> attraction between positive and negative charges formed by donation of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Sharing of a pair of electrons between atoms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Molecular </a:t>
                      </a:r>
                    </a:p>
                    <a:p>
                      <a:r>
                        <a:rPr lang="en-US" sz="1600" dirty="0" smtClean="0"/>
                        <a:t>(or continuous covalent structures)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 heat and electricity</a:t>
                      </a:r>
                    </a:p>
                    <a:p>
                      <a:r>
                        <a:rPr lang="en-US" sz="1600" dirty="0" smtClean="0"/>
                        <a:t>Malleable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 electricity when</a:t>
                      </a:r>
                      <a:r>
                        <a:rPr lang="en-US" sz="1600" baseline="0" dirty="0" smtClean="0"/>
                        <a:t> molten or aqueous, but not as solid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 not conduct electricity</a:t>
                      </a:r>
                    </a:p>
                    <a:p>
                      <a:r>
                        <a:rPr lang="en-US" sz="1600" dirty="0" smtClean="0"/>
                        <a:t>Brittle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Fe, Na, Au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0954244"/>
              </p:ext>
            </p:extLst>
          </p:nvPr>
        </p:nvGraphicFramePr>
        <p:xfrm>
          <a:off x="274638" y="1298575"/>
          <a:ext cx="8594724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 attraction between positive metal ions and </a:t>
                      </a:r>
                      <a:r>
                        <a:rPr lang="en-US" sz="1600" dirty="0" err="1" smtClean="0"/>
                        <a:t>delocalised</a:t>
                      </a:r>
                      <a:r>
                        <a:rPr lang="en-US" sz="1600" dirty="0" smtClean="0"/>
                        <a:t>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</a:t>
                      </a:r>
                      <a:r>
                        <a:rPr lang="en-US" sz="1600" baseline="0" dirty="0" smtClean="0"/>
                        <a:t> attraction between positive and negative charges formed by donation of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Sharing of a pair of electrons between atoms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Molecular </a:t>
                      </a:r>
                    </a:p>
                    <a:p>
                      <a:r>
                        <a:rPr lang="en-US" sz="1600" dirty="0" smtClean="0"/>
                        <a:t>(or continuous covalent structures)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 heat and electricity</a:t>
                      </a:r>
                    </a:p>
                    <a:p>
                      <a:r>
                        <a:rPr lang="en-US" sz="1600" dirty="0" smtClean="0"/>
                        <a:t>Malleable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 electricity when</a:t>
                      </a:r>
                      <a:r>
                        <a:rPr lang="en-US" sz="1600" baseline="0" dirty="0" smtClean="0"/>
                        <a:t> molten or aqueous, but not as solid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 not conduct electricity</a:t>
                      </a:r>
                    </a:p>
                    <a:p>
                      <a:r>
                        <a:rPr lang="en-US" sz="1600" dirty="0" smtClean="0"/>
                        <a:t>Brittle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Fe, Na, Au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NaCl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MgO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3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74629899"/>
              </p:ext>
            </p:extLst>
          </p:nvPr>
        </p:nvGraphicFramePr>
        <p:xfrm>
          <a:off x="274638" y="1298575"/>
          <a:ext cx="8594724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  <a:latin typeface="Arial"/>
                          <a:ea typeface="Times New Roman"/>
                        </a:rPr>
                        <a:t>Primary Bond Type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Metallic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Arial"/>
                          <a:ea typeface="Times New Roman"/>
                        </a:rPr>
                        <a:t>Ionic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1" kern="0" dirty="0">
                          <a:effectLst/>
                          <a:latin typeface="Arial"/>
                        </a:rPr>
                        <a:t>Covalent</a:t>
                      </a:r>
                      <a:endParaRPr lang="en-AU" sz="10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 that form this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– Non-metal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Non-metal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and 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Electronegativity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(or none)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bond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 attraction between positive metal ions and </a:t>
                      </a:r>
                      <a:r>
                        <a:rPr lang="en-US" sz="1600" dirty="0" err="1" smtClean="0"/>
                        <a:t>delocalised</a:t>
                      </a:r>
                      <a:r>
                        <a:rPr lang="en-US" sz="1600" dirty="0" smtClean="0"/>
                        <a:t>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</a:t>
                      </a:r>
                      <a:r>
                        <a:rPr lang="en-US" sz="1600" baseline="0" dirty="0" smtClean="0"/>
                        <a:t> attraction between positive and negative charges formed by donation of electrons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Sharing of a pair of electrons between atoms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Molecular </a:t>
                      </a:r>
                    </a:p>
                    <a:p>
                      <a:r>
                        <a:rPr lang="en-US" sz="1600" dirty="0" smtClean="0"/>
                        <a:t>(or continuous covalent structures)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 heat and electricity</a:t>
                      </a:r>
                    </a:p>
                    <a:p>
                      <a:r>
                        <a:rPr lang="en-US" sz="1600" dirty="0" smtClean="0"/>
                        <a:t>Malleable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 electricity when</a:t>
                      </a:r>
                      <a:r>
                        <a:rPr lang="en-US" sz="1600" baseline="0" dirty="0" smtClean="0"/>
                        <a:t> molten or aqueous, but not as solid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 not conduct electricity</a:t>
                      </a:r>
                    </a:p>
                    <a:p>
                      <a:r>
                        <a:rPr lang="en-US" sz="1600" dirty="0" smtClean="0"/>
                        <a:t>Brittle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Fe, Na, Au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NaCl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MgO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, 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O, ethanol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9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Primary bonding in molecules is covalent</a:t>
            </a:r>
          </a:p>
          <a:p>
            <a:r>
              <a:rPr lang="en-US" dirty="0" smtClean="0"/>
              <a:t>Primary bonds are much stronger than secondary interactions</a:t>
            </a:r>
          </a:p>
          <a:p>
            <a:r>
              <a:rPr lang="en-US" dirty="0" smtClean="0"/>
              <a:t>Secondary interactions can be</a:t>
            </a:r>
          </a:p>
          <a:p>
            <a:r>
              <a:rPr lang="en-US" dirty="0" smtClean="0"/>
              <a:t>Dispersion forces</a:t>
            </a:r>
          </a:p>
          <a:p>
            <a:r>
              <a:rPr lang="en-US" dirty="0" smtClean="0"/>
              <a:t>Dipole – dipole</a:t>
            </a:r>
          </a:p>
          <a:p>
            <a:r>
              <a:rPr lang="en-US" dirty="0" smtClean="0"/>
              <a:t>Hydrogen Bonding</a:t>
            </a:r>
          </a:p>
          <a:p>
            <a:r>
              <a:rPr lang="en-US" dirty="0" smtClean="0"/>
              <a:t>Ion - dipole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Polarity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A polar </a:t>
            </a:r>
            <a:r>
              <a:rPr lang="en-AU" b="1" u="sng" dirty="0" smtClean="0"/>
              <a:t>bond</a:t>
            </a:r>
            <a:r>
              <a:rPr lang="en-AU" dirty="0" smtClean="0"/>
              <a:t> is due to the difference in </a:t>
            </a:r>
            <a:r>
              <a:rPr lang="en-AU" dirty="0" err="1" smtClean="0"/>
              <a:t>electronegativities</a:t>
            </a:r>
            <a:r>
              <a:rPr lang="en-AU" dirty="0" smtClean="0"/>
              <a:t> between the two elements</a:t>
            </a:r>
          </a:p>
          <a:p>
            <a:r>
              <a:rPr lang="en-AU" dirty="0" smtClean="0"/>
              <a:t>A polar </a:t>
            </a:r>
            <a:r>
              <a:rPr lang="en-AU" b="1" u="sng" dirty="0" smtClean="0"/>
              <a:t>molecule</a:t>
            </a:r>
            <a:r>
              <a:rPr lang="en-AU" dirty="0" smtClean="0"/>
              <a:t> is due to asymmetrical polarity of the bonds within the molecule</a:t>
            </a:r>
          </a:p>
          <a:p>
            <a:r>
              <a:rPr lang="en-AU" dirty="0" smtClean="0"/>
              <a:t>Denoted using </a:t>
            </a:r>
            <a:r>
              <a:rPr lang="el-GR" dirty="0" smtClean="0"/>
              <a:t>δ</a:t>
            </a:r>
            <a:r>
              <a:rPr lang="en-AU" dirty="0" smtClean="0"/>
              <a:t>+ and </a:t>
            </a:r>
            <a:r>
              <a:rPr lang="el-GR" dirty="0" smtClean="0"/>
              <a:t>δ</a:t>
            </a:r>
            <a:r>
              <a:rPr lang="en-AU" dirty="0" smtClean="0"/>
              <a:t>-</a:t>
            </a:r>
          </a:p>
          <a:p>
            <a:r>
              <a:rPr lang="en-AU" dirty="0" smtClean="0"/>
              <a:t>Polarity of a molecule requires polar bonds and the bonds can be arranged so that there is a positive and negative end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Shape of small molecules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The shape of small molecules can be predicted using Valence Shell Electron Pair Repulsion theory (VSEPR)</a:t>
            </a:r>
          </a:p>
          <a:p>
            <a:r>
              <a:rPr lang="en-AU" dirty="0" smtClean="0"/>
              <a:t>The idea behind this theory is that the electron pairs (bonds) are negatively charged, and therefore will repel each other</a:t>
            </a:r>
          </a:p>
          <a:p>
            <a:r>
              <a:rPr lang="en-AU" dirty="0" smtClean="0"/>
              <a:t>The bonds will then be spaced as far from each other as possible</a:t>
            </a:r>
          </a:p>
          <a:p>
            <a:r>
              <a:rPr lang="en-AU" dirty="0" smtClean="0"/>
              <a:t>Any </a:t>
            </a:r>
            <a:r>
              <a:rPr lang="en-AU" dirty="0" err="1" smtClean="0"/>
              <a:t>unbonded</a:t>
            </a:r>
            <a:r>
              <a:rPr lang="en-AU" dirty="0" smtClean="0"/>
              <a:t> pairs of electrons will act similarly to bonds and repel the other pairs of electrons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Subshells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Subshells will fill in order of energy levels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600" dirty="0" err="1" smtClean="0"/>
              <a:t>Eg</a:t>
            </a:r>
            <a:r>
              <a:rPr lang="en-US" sz="2600" dirty="0" smtClean="0"/>
              <a:t> Fe:		1s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2s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2p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 3s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3p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 4s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3d</a:t>
            </a:r>
            <a:r>
              <a:rPr lang="en-US" sz="2600" baseline="30000" dirty="0" smtClean="0"/>
              <a:t>6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ubsh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2149475"/>
            <a:ext cx="2069880" cy="2692400"/>
          </a:xfrm>
          <a:prstGeom prst="rect">
            <a:avLst/>
          </a:prstGeom>
        </p:spPr>
      </p:pic>
      <p:pic>
        <p:nvPicPr>
          <p:cNvPr id="5" name="Picture 4" descr="periodic subshe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49474"/>
            <a:ext cx="3467100" cy="26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4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Shape of small molecules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01" y="1262284"/>
            <a:ext cx="5898860" cy="4837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Expanded Octet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Most elements are stable when they have 8 electrons in their outer shell</a:t>
            </a:r>
          </a:p>
          <a:p>
            <a:r>
              <a:rPr lang="en-AU" dirty="0" smtClean="0"/>
              <a:t>This is known as the octet rule</a:t>
            </a:r>
          </a:p>
          <a:p>
            <a:r>
              <a:rPr lang="en-AU" dirty="0" smtClean="0"/>
              <a:t>Elements in period 3 are able to expand the octet</a:t>
            </a:r>
          </a:p>
          <a:p>
            <a:r>
              <a:rPr lang="en-AU" dirty="0" smtClean="0"/>
              <a:t>Examples include </a:t>
            </a:r>
            <a:r>
              <a:rPr lang="en-AU" dirty="0" err="1" smtClean="0"/>
              <a:t>sulfur</a:t>
            </a:r>
            <a:r>
              <a:rPr lang="en-AU" dirty="0" smtClean="0"/>
              <a:t> and phosphorous</a:t>
            </a:r>
          </a:p>
          <a:p>
            <a:r>
              <a:rPr lang="en-AU" dirty="0" smtClean="0"/>
              <a:t>These elements have an empty 3d sub shell in the third electron shell along with the s and p subshells</a:t>
            </a:r>
          </a:p>
          <a:p>
            <a:r>
              <a:rPr lang="en-AU" dirty="0" smtClean="0"/>
              <a:t>This means that the element is able to bond with all of its valence electrons</a:t>
            </a:r>
          </a:p>
          <a:p>
            <a:r>
              <a:rPr lang="en-AU" dirty="0" smtClean="0"/>
              <a:t>The extra electrons occupy the free space in the 3d subshell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89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Secondary Interactions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Elemental and environmental</a:t>
            </a:r>
          </a:p>
        </p:txBody>
      </p:sp>
    </p:spTree>
    <p:extLst>
      <p:ext uri="{BB962C8B-B14F-4D97-AF65-F5344CB8AC3E}">
        <p14:creationId xmlns:p14="http://schemas.microsoft.com/office/powerpoint/2010/main" val="2378280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Secondary Interactions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Secondary interactions act between molecules, they can be said to be intermolecular (</a:t>
            </a:r>
            <a:r>
              <a:rPr lang="en-AU" dirty="0" err="1" smtClean="0"/>
              <a:t>cf</a:t>
            </a:r>
            <a:r>
              <a:rPr lang="en-AU" dirty="0" smtClean="0"/>
              <a:t> intramolecular primary bonds)</a:t>
            </a:r>
          </a:p>
          <a:p>
            <a:r>
              <a:rPr lang="en-AU" dirty="0" smtClean="0"/>
              <a:t>It is these interactions that determine the boiling and melting point of a substance</a:t>
            </a:r>
          </a:p>
          <a:p>
            <a:r>
              <a:rPr lang="en-AU" dirty="0" smtClean="0"/>
              <a:t>These are also related to the solubility of a substance</a:t>
            </a:r>
          </a:p>
          <a:p>
            <a:r>
              <a:rPr lang="en-AU" dirty="0" smtClean="0"/>
              <a:t>Stronger bonds require more energy (heat) to break, therefore substances with stronger secondary bonds have higher melting and boiling points</a:t>
            </a:r>
          </a:p>
          <a:p>
            <a:r>
              <a:rPr lang="en-AU" dirty="0" smtClean="0"/>
              <a:t>Secondary interactions in this case is the sum of all secondary bonds formed, </a:t>
            </a:r>
            <a:r>
              <a:rPr lang="en-AU" dirty="0" err="1" smtClean="0"/>
              <a:t>eg</a:t>
            </a:r>
            <a:r>
              <a:rPr lang="en-AU" dirty="0" smtClean="0"/>
              <a:t> all substances have dispersion forces, but some can </a:t>
            </a:r>
            <a:r>
              <a:rPr lang="en-AU" u="sng" dirty="0" smtClean="0"/>
              <a:t>also</a:t>
            </a:r>
            <a:r>
              <a:rPr lang="en-AU" dirty="0" smtClean="0"/>
              <a:t> have polar interactions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948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Dispersion Forces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Dispersion forces are the weak attractions between molecules that occur due to instantaneous dipoles formed by random movement of electrons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The larger the molecule, the greater the number of electrons, hence dispersion forces increase with molecular weight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45" y="2458043"/>
            <a:ext cx="6740884" cy="186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3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Polar Interactions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Dipole-dipole interactions are the electrostatic attraction between the slight positive and negative charges found in polar bonds</a:t>
            </a:r>
          </a:p>
          <a:p>
            <a:r>
              <a:rPr lang="en-AU" dirty="0" smtClean="0"/>
              <a:t>The strength of this interaction depends on the strength of the dipole</a:t>
            </a:r>
          </a:p>
          <a:p>
            <a:r>
              <a:rPr lang="en-AU" dirty="0" smtClean="0"/>
              <a:t>I.e. bonds with a higher difference in electronegativity will have stronger dipole-dipole bonds</a:t>
            </a:r>
          </a:p>
          <a:p>
            <a:r>
              <a:rPr lang="en-AU" dirty="0" smtClean="0"/>
              <a:t>The 3 strongest dipole-dipole interactions are given the special name hydrogen bonds</a:t>
            </a:r>
          </a:p>
          <a:p>
            <a:r>
              <a:rPr lang="en-AU" dirty="0" smtClean="0"/>
              <a:t>These occur between hydrogen and the 3 highest electronegative atoms, F, N and O.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58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Cycles in Nature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Elemental and environmental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Products of Plant and Animal Decay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Organic matter is constantly being broken down by bacteria</a:t>
            </a:r>
          </a:p>
          <a:p>
            <a:endParaRPr lang="en-AU" dirty="0" smtClean="0"/>
          </a:p>
          <a:p>
            <a:r>
              <a:rPr lang="en-AU" dirty="0" smtClean="0"/>
              <a:t>This happens via a number of processes, but is broadly broken down into two categories, aerobic and anaerobic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Aerobic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Aerobic bacteria require oxygen to function</a:t>
            </a:r>
          </a:p>
          <a:p>
            <a:r>
              <a:rPr lang="en-AU" dirty="0" smtClean="0"/>
              <a:t>They breakdown complex organic compounds</a:t>
            </a:r>
          </a:p>
          <a:p>
            <a:r>
              <a:rPr lang="en-AU" dirty="0" smtClean="0"/>
              <a:t>Products are often seen as more useful or desirable</a:t>
            </a:r>
          </a:p>
          <a:p>
            <a:r>
              <a:rPr lang="en-AU" dirty="0" smtClean="0"/>
              <a:t>Carbon</a:t>
            </a:r>
          </a:p>
          <a:p>
            <a:r>
              <a:rPr lang="en-AU" dirty="0" smtClean="0"/>
              <a:t>CO</a:t>
            </a:r>
            <a:r>
              <a:rPr lang="en-AU" sz="1600" dirty="0" smtClean="0"/>
              <a:t>2</a:t>
            </a:r>
            <a:endParaRPr lang="en-AU" dirty="0" smtClean="0"/>
          </a:p>
          <a:p>
            <a:r>
              <a:rPr lang="en-AU" dirty="0" smtClean="0"/>
              <a:t>Nitrogen</a:t>
            </a:r>
          </a:p>
          <a:p>
            <a:r>
              <a:rPr lang="en-AU" dirty="0" smtClean="0"/>
              <a:t>NO</a:t>
            </a:r>
            <a:r>
              <a:rPr lang="en-AU" sz="1600" dirty="0" smtClean="0"/>
              <a:t>3</a:t>
            </a:r>
            <a:r>
              <a:rPr lang="en-AU" sz="2800" baseline="30000" dirty="0" smtClean="0"/>
              <a:t>-</a:t>
            </a:r>
            <a:endParaRPr lang="en-AU" baseline="30000" dirty="0" smtClean="0"/>
          </a:p>
          <a:p>
            <a:r>
              <a:rPr lang="en-AU" dirty="0" smtClean="0"/>
              <a:t>Phosphorus</a:t>
            </a:r>
          </a:p>
          <a:p>
            <a:r>
              <a:rPr lang="en-AU" dirty="0" smtClean="0"/>
              <a:t>PO</a:t>
            </a:r>
            <a:r>
              <a:rPr lang="en-AU" sz="1600" dirty="0" smtClean="0"/>
              <a:t>4</a:t>
            </a:r>
            <a:r>
              <a:rPr lang="en-AU" baseline="30000" dirty="0" smtClean="0"/>
              <a:t>3-</a:t>
            </a:r>
          </a:p>
          <a:p>
            <a:r>
              <a:rPr lang="en-AU" dirty="0" err="1" smtClean="0"/>
              <a:t>Sulfur</a:t>
            </a:r>
            <a:endParaRPr lang="en-AU" dirty="0" smtClean="0"/>
          </a:p>
          <a:p>
            <a:r>
              <a:rPr lang="en-AU" dirty="0" smtClean="0"/>
              <a:t>SO</a:t>
            </a:r>
            <a:r>
              <a:rPr lang="en-AU" sz="1600" dirty="0" smtClean="0"/>
              <a:t>4</a:t>
            </a:r>
            <a:r>
              <a:rPr lang="en-AU" baseline="30000" dirty="0" smtClean="0"/>
              <a:t>2-</a:t>
            </a:r>
          </a:p>
          <a:p>
            <a:r>
              <a:rPr lang="en-AU" dirty="0" smtClean="0"/>
              <a:t>Each exist in their maximum oxidation state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Anaerobic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Anaerobic bacteria only function in the complete absence of oxygen</a:t>
            </a:r>
          </a:p>
          <a:p>
            <a:r>
              <a:rPr lang="en-AU" dirty="0" smtClean="0"/>
              <a:t>Products are often toxic or poisonous to the environment</a:t>
            </a:r>
          </a:p>
          <a:p>
            <a:r>
              <a:rPr lang="en-AU" dirty="0" smtClean="0"/>
              <a:t>Carbon</a:t>
            </a:r>
          </a:p>
          <a:p>
            <a:r>
              <a:rPr lang="en-AU" dirty="0" smtClean="0"/>
              <a:t>CH</a:t>
            </a:r>
            <a:r>
              <a:rPr lang="en-AU" sz="1600" dirty="0" smtClean="0"/>
              <a:t>4</a:t>
            </a:r>
            <a:endParaRPr lang="en-AU" dirty="0" smtClean="0"/>
          </a:p>
          <a:p>
            <a:r>
              <a:rPr lang="en-AU" dirty="0" smtClean="0"/>
              <a:t>Nitrogen</a:t>
            </a:r>
          </a:p>
          <a:p>
            <a:r>
              <a:rPr lang="en-AU" dirty="0" smtClean="0"/>
              <a:t>NH</a:t>
            </a:r>
            <a:r>
              <a:rPr lang="en-AU" sz="1600" dirty="0" smtClean="0"/>
              <a:t>3</a:t>
            </a:r>
            <a:endParaRPr lang="en-AU" dirty="0" smtClean="0"/>
          </a:p>
          <a:p>
            <a:r>
              <a:rPr lang="en-AU" dirty="0" smtClean="0"/>
              <a:t>Phosphorus</a:t>
            </a:r>
          </a:p>
          <a:p>
            <a:r>
              <a:rPr lang="en-AU" dirty="0" smtClean="0"/>
              <a:t>PH</a:t>
            </a:r>
            <a:r>
              <a:rPr lang="en-AU" sz="1600" dirty="0" smtClean="0"/>
              <a:t>3</a:t>
            </a:r>
            <a:endParaRPr lang="en-AU" dirty="0" smtClean="0"/>
          </a:p>
          <a:p>
            <a:r>
              <a:rPr lang="en-AU" dirty="0" err="1" smtClean="0"/>
              <a:t>Sulfur</a:t>
            </a:r>
            <a:endParaRPr lang="en-AU" dirty="0" smtClean="0"/>
          </a:p>
          <a:p>
            <a:r>
              <a:rPr lang="en-AU" dirty="0" smtClean="0"/>
              <a:t>H</a:t>
            </a:r>
            <a:r>
              <a:rPr lang="en-AU" sz="1600" dirty="0" smtClean="0"/>
              <a:t>2</a:t>
            </a:r>
            <a:r>
              <a:rPr lang="en-AU" dirty="0" smtClean="0"/>
              <a:t>S</a:t>
            </a:r>
          </a:p>
          <a:p>
            <a:r>
              <a:rPr lang="en-AU" dirty="0" smtClean="0"/>
              <a:t>Each exist in their minimum oxidation state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Copper and Chromium do not exactly conform to these rules</a:t>
            </a:r>
          </a:p>
          <a:p>
            <a:r>
              <a:rPr lang="en-US" sz="2600" dirty="0" smtClean="0"/>
              <a:t>Both have only 1 4s electron to gain a full and half full d shell respectively</a:t>
            </a:r>
          </a:p>
          <a:p>
            <a:endParaRPr lang="en-US" sz="2600" dirty="0"/>
          </a:p>
          <a:p>
            <a:r>
              <a:rPr lang="en-US" sz="2600" dirty="0" smtClean="0"/>
              <a:t>Cr:	</a:t>
            </a:r>
            <a:r>
              <a:rPr lang="en-US" sz="2600" dirty="0"/>
              <a:t>1s</a:t>
            </a:r>
            <a:r>
              <a:rPr lang="en-US" sz="2600" baseline="30000" dirty="0"/>
              <a:t>2</a:t>
            </a:r>
            <a:r>
              <a:rPr lang="en-US" sz="2600" dirty="0"/>
              <a:t> 2s</a:t>
            </a:r>
            <a:r>
              <a:rPr lang="en-US" sz="2600" baseline="30000" dirty="0"/>
              <a:t>2</a:t>
            </a:r>
            <a:r>
              <a:rPr lang="en-US" sz="2600" dirty="0"/>
              <a:t> 2p</a:t>
            </a:r>
            <a:r>
              <a:rPr lang="en-US" sz="2600" baseline="30000" dirty="0"/>
              <a:t>6</a:t>
            </a:r>
            <a:r>
              <a:rPr lang="en-US" sz="2600" dirty="0"/>
              <a:t> 3s</a:t>
            </a:r>
            <a:r>
              <a:rPr lang="en-US" sz="2600" baseline="30000" dirty="0"/>
              <a:t>2</a:t>
            </a:r>
            <a:r>
              <a:rPr lang="en-US" sz="2600" dirty="0"/>
              <a:t> 3p</a:t>
            </a:r>
            <a:r>
              <a:rPr lang="en-US" sz="2600" baseline="30000" dirty="0"/>
              <a:t>6</a:t>
            </a:r>
            <a:r>
              <a:rPr lang="en-US" sz="2600" dirty="0"/>
              <a:t> </a:t>
            </a:r>
            <a:r>
              <a:rPr lang="en-US" sz="2600" dirty="0" smtClean="0"/>
              <a:t>4s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 3d</a:t>
            </a:r>
            <a:r>
              <a:rPr lang="en-US" sz="2600" baseline="30000" dirty="0" smtClean="0"/>
              <a:t>5</a:t>
            </a:r>
          </a:p>
          <a:p>
            <a:endParaRPr lang="en-US" sz="2600" baseline="30000" dirty="0"/>
          </a:p>
          <a:p>
            <a:r>
              <a:rPr lang="en-US" sz="2600" dirty="0" smtClean="0"/>
              <a:t>Cu:	</a:t>
            </a:r>
            <a:r>
              <a:rPr lang="en-US" sz="2600" dirty="0"/>
              <a:t>1s</a:t>
            </a:r>
            <a:r>
              <a:rPr lang="en-US" sz="2600" baseline="30000" dirty="0"/>
              <a:t>2</a:t>
            </a:r>
            <a:r>
              <a:rPr lang="en-US" sz="2600" dirty="0"/>
              <a:t> 2s</a:t>
            </a:r>
            <a:r>
              <a:rPr lang="en-US" sz="2600" baseline="30000" dirty="0"/>
              <a:t>2</a:t>
            </a:r>
            <a:r>
              <a:rPr lang="en-US" sz="2600" dirty="0"/>
              <a:t> 2p</a:t>
            </a:r>
            <a:r>
              <a:rPr lang="en-US" sz="2600" baseline="30000" dirty="0"/>
              <a:t>6</a:t>
            </a:r>
            <a:r>
              <a:rPr lang="en-US" sz="2600" dirty="0"/>
              <a:t> 3s</a:t>
            </a:r>
            <a:r>
              <a:rPr lang="en-US" sz="2600" baseline="30000" dirty="0"/>
              <a:t>2</a:t>
            </a:r>
            <a:r>
              <a:rPr lang="en-US" sz="2600" dirty="0"/>
              <a:t> 3p</a:t>
            </a:r>
            <a:r>
              <a:rPr lang="en-US" sz="2600" baseline="30000" dirty="0"/>
              <a:t>6</a:t>
            </a:r>
            <a:r>
              <a:rPr lang="en-US" sz="2600" dirty="0"/>
              <a:t> </a:t>
            </a:r>
            <a:r>
              <a:rPr lang="en-US" sz="2600" dirty="0" smtClean="0"/>
              <a:t>4s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 3d</a:t>
            </a:r>
            <a:r>
              <a:rPr lang="en-US" sz="2600" baseline="30000" dirty="0" smtClean="0"/>
              <a:t>10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486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Oxidation </a:t>
            </a:r>
            <a:r>
              <a:rPr lang="en-AU" smtClean="0"/>
              <a:t>Numbers Review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Overall number of molecule is equivalent to its charge</a:t>
            </a:r>
          </a:p>
          <a:p>
            <a:pPr>
              <a:lnSpc>
                <a:spcPct val="150000"/>
              </a:lnSpc>
            </a:pPr>
            <a:r>
              <a:rPr lang="en-US" dirty="0"/>
              <a:t>Hydrogen is +1		(except in metal hydrides)</a:t>
            </a:r>
          </a:p>
          <a:p>
            <a:pPr>
              <a:lnSpc>
                <a:spcPct val="150000"/>
              </a:lnSpc>
            </a:pPr>
            <a:r>
              <a:rPr lang="en-US" dirty="0"/>
              <a:t>Oxygen is -2			(except in peroxides or OF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Halogens are -1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30668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Carbon-Oxygen Cycle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Describes the process by which carbon and oxygen are continuously produced and consumed in the biosphere.</a:t>
            </a:r>
          </a:p>
          <a:p>
            <a:endParaRPr lang="en-AU" dirty="0" smtClean="0"/>
          </a:p>
          <a:p>
            <a:r>
              <a:rPr lang="en-AU" dirty="0" smtClean="0"/>
              <a:t>Imbalances can occur and these have environmental implications</a:t>
            </a:r>
          </a:p>
          <a:p>
            <a:endParaRPr lang="en-AU" dirty="0" smtClean="0"/>
          </a:p>
          <a:p>
            <a:r>
              <a:rPr lang="en-AU" dirty="0" smtClean="0"/>
              <a:t>The key part of the cycle is the removal and return of CO</a:t>
            </a:r>
            <a:r>
              <a:rPr lang="en-AU" sz="1800" dirty="0" smtClean="0"/>
              <a:t>2 </a:t>
            </a:r>
            <a:r>
              <a:rPr lang="en-AU" dirty="0" smtClean="0"/>
              <a:t>from the atmosphere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Removal of CO2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The key process for removal of CO2 from the atmosphere is photosynthesis</a:t>
            </a:r>
          </a:p>
          <a:p>
            <a:r>
              <a:rPr lang="en-AU" dirty="0" smtClean="0"/>
              <a:t>Photosynthesis takes place in green plants</a:t>
            </a:r>
          </a:p>
          <a:p>
            <a:r>
              <a:rPr lang="en-AU" dirty="0" smtClean="0"/>
              <a:t>The green pigment chlorophyll acts as a catalyst</a:t>
            </a:r>
          </a:p>
          <a:p>
            <a:endParaRPr lang="en-AU" dirty="0" smtClean="0"/>
          </a:p>
          <a:p>
            <a:r>
              <a:rPr lang="en-US" dirty="0" smtClean="0"/>
              <a:t>6CO</a:t>
            </a:r>
            <a:r>
              <a:rPr lang="en-US" baseline="-25000" dirty="0" smtClean="0"/>
              <a:t>2(g)</a:t>
            </a:r>
            <a:r>
              <a:rPr lang="en-US" dirty="0" smtClean="0"/>
              <a:t>   +    6H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</a:t>
            </a:r>
            <a:r>
              <a:rPr lang="en-US" dirty="0" smtClean="0"/>
              <a:t>                              6O</a:t>
            </a:r>
            <a:r>
              <a:rPr lang="en-US" baseline="-25000" dirty="0" smtClean="0"/>
              <a:t>2(g)</a:t>
            </a:r>
            <a:r>
              <a:rPr lang="en-US" dirty="0" smtClean="0"/>
              <a:t>   +  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</a:p>
          <a:p>
            <a:endParaRPr lang="en-US" baseline="-25000" dirty="0" smtClean="0"/>
          </a:p>
          <a:p>
            <a:r>
              <a:rPr lang="en-AU" dirty="0" smtClean="0"/>
              <a:t>CO2 is also slightly soluble in water</a:t>
            </a:r>
          </a:p>
          <a:p>
            <a:r>
              <a:rPr lang="en-AU" dirty="0" smtClean="0"/>
              <a:t>All waterways contain dissolved CO2</a:t>
            </a:r>
          </a:p>
          <a:p>
            <a:r>
              <a:rPr lang="en-AU" dirty="0" smtClean="0"/>
              <a:t>This allows water plants and animals to photosynthesise and build crustaceans shells</a:t>
            </a:r>
          </a:p>
          <a:p>
            <a:endParaRPr lang="en-AU" dirty="0" smtClean="0"/>
          </a:p>
          <a:p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52119" y="3509319"/>
            <a:ext cx="12974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90335" y="3170765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Solar energy</a:t>
            </a:r>
            <a:endParaRPr lang="en-A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990335" y="3509319"/>
            <a:ext cx="1618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Chlorophyll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Return of CO2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Respiration releases the energy stored in carbohydrates in plants and animals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    +     6O</a:t>
            </a:r>
            <a:r>
              <a:rPr lang="en-US" baseline="-25000" dirty="0" smtClean="0"/>
              <a:t>2(g)</a:t>
            </a:r>
            <a:r>
              <a:rPr lang="en-US" dirty="0" smtClean="0"/>
              <a:t>                         6CO</a:t>
            </a:r>
            <a:r>
              <a:rPr lang="en-US" baseline="-25000" dirty="0" smtClean="0"/>
              <a:t>2(g)</a:t>
            </a:r>
            <a:r>
              <a:rPr lang="en-US" dirty="0" smtClean="0"/>
              <a:t>    +    6H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</a:t>
            </a:r>
            <a:r>
              <a:rPr lang="en-US" dirty="0" smtClean="0"/>
              <a:t>  +  energy</a:t>
            </a:r>
          </a:p>
          <a:p>
            <a:r>
              <a:rPr lang="en-US" dirty="0" smtClean="0"/>
              <a:t>Decay of plant and animal matter returns the carbon to the atmosphere through putrefaction and fermentation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	 		</a:t>
            </a:r>
            <a:r>
              <a:rPr lang="en-US" dirty="0" smtClean="0"/>
              <a:t>2CO</a:t>
            </a:r>
            <a:r>
              <a:rPr lang="en-US" baseline="-25000" dirty="0" smtClean="0"/>
              <a:t>2(g)</a:t>
            </a:r>
            <a:r>
              <a:rPr lang="en-US" dirty="0" smtClean="0"/>
              <a:t>    +    2C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OH</a:t>
            </a:r>
            <a:r>
              <a:rPr lang="en-US" baseline="-25000" dirty="0" smtClean="0"/>
              <a:t>(l)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Some dead organisms, when compressed under land or water for long periods undergo chemical changes and become fossilized</a:t>
            </a:r>
          </a:p>
          <a:p>
            <a:r>
              <a:rPr lang="en-US" dirty="0" smtClean="0"/>
              <a:t>These process temporarily tie up large quantities of carbon as oil, gas, peat and coal</a:t>
            </a:r>
          </a:p>
          <a:p>
            <a:r>
              <a:rPr lang="en-US" dirty="0" smtClean="0"/>
              <a:t>Combustion of these products lead to CO2 being released and returned to the cycle</a:t>
            </a:r>
          </a:p>
          <a:p>
            <a:endParaRPr lang="en-AU" dirty="0" smtClean="0"/>
          </a:p>
          <a:p>
            <a:endParaRPr lang="en-AU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84605" y="2298357"/>
            <a:ext cx="10750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84605" y="1959803"/>
            <a:ext cx="1544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enzymes</a:t>
            </a:r>
            <a:endParaRPr lang="en-AU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27654" y="3459892"/>
            <a:ext cx="10008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13005" y="3121338"/>
            <a:ext cx="1631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yeast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276225" y="228600"/>
            <a:ext cx="8505157" cy="629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Nitrogen Cycle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Nitrogen comprises 78% by volume of the atmosphere</a:t>
            </a:r>
          </a:p>
          <a:p>
            <a:r>
              <a:rPr lang="en-AU" dirty="0" smtClean="0"/>
              <a:t>It exists as a stable triple covalently bonded N2 and is very stable</a:t>
            </a:r>
          </a:p>
          <a:p>
            <a:r>
              <a:rPr lang="en-AU" dirty="0" smtClean="0"/>
              <a:t>Nitrogen compounds are essential for living things</a:t>
            </a:r>
          </a:p>
          <a:p>
            <a:r>
              <a:rPr lang="en-AU" dirty="0" smtClean="0"/>
              <a:t>Nitrogen is a major component of proteins and amino acids</a:t>
            </a:r>
          </a:p>
          <a:p>
            <a:r>
              <a:rPr lang="en-AU" dirty="0" smtClean="0"/>
              <a:t>Plants synthesise all the amino acids and proteins they</a:t>
            </a:r>
          </a:p>
          <a:p>
            <a:r>
              <a:rPr lang="en-AU" dirty="0" smtClean="0"/>
              <a:t>Animals rely on plants as a source of several amino acids to meet their protein needs</a:t>
            </a:r>
          </a:p>
          <a:p>
            <a:r>
              <a:rPr lang="en-AU" dirty="0" smtClean="0"/>
              <a:t>Nitrogen cannot be removed directly from the air, so must be absorbed as soluble nitrates and ammonium salts from the soil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Loss of Nitrogen From the Soil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Soluble nitrogen compounds in the soil are removed by:</a:t>
            </a:r>
          </a:p>
          <a:p>
            <a:r>
              <a:rPr lang="en-AU" dirty="0" smtClean="0"/>
              <a:t>Absorption by the roots of green plants</a:t>
            </a:r>
          </a:p>
          <a:p>
            <a:r>
              <a:rPr lang="en-AU" dirty="0" smtClean="0"/>
              <a:t>Loss in drainage water</a:t>
            </a:r>
          </a:p>
          <a:p>
            <a:r>
              <a:rPr lang="en-AU" dirty="0" err="1" smtClean="0"/>
              <a:t>Denitrification</a:t>
            </a:r>
            <a:endParaRPr lang="en-AU" dirty="0" smtClean="0"/>
          </a:p>
          <a:p>
            <a:r>
              <a:rPr lang="en-AU" dirty="0" smtClean="0"/>
              <a:t>Certain bacteria in the soil can convert nitrates into nitrogen</a:t>
            </a:r>
          </a:p>
          <a:p>
            <a:r>
              <a:rPr lang="en-AU" dirty="0" smtClean="0"/>
              <a:t>These bacteria act </a:t>
            </a:r>
            <a:r>
              <a:rPr lang="en-AU" dirty="0" err="1" smtClean="0"/>
              <a:t>anaerobically</a:t>
            </a:r>
            <a:r>
              <a:rPr lang="en-AU" dirty="0" smtClean="0"/>
              <a:t> so in poorly aerated soils nitrates may be lost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Return of nitrogen - Nitrification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The remains of plants and animals decay to amino acids through the action of putrefying bacteria and fungi</a:t>
            </a:r>
          </a:p>
          <a:p>
            <a:r>
              <a:rPr lang="en-AU" dirty="0" smtClean="0"/>
              <a:t>The amino compounds are then converted to ammonium compounds</a:t>
            </a:r>
          </a:p>
          <a:p>
            <a:r>
              <a:rPr lang="en-AU" dirty="0" smtClean="0"/>
              <a:t>Ammonium compounds can also be formed from nitrogenous waste products of animals</a:t>
            </a:r>
          </a:p>
          <a:p>
            <a:r>
              <a:rPr lang="en-AU" dirty="0" smtClean="0"/>
              <a:t>These ammonium compounds present in soil can then be changed to nitrites and then to nitrates by bacteria</a:t>
            </a:r>
          </a:p>
          <a:p>
            <a:r>
              <a:rPr lang="en-AU" dirty="0" smtClean="0"/>
              <a:t>This conversion of ammonium compounds to nitrates is known as nitrification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Loss of Nitrogen – Nitrogen Fixation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Free living nitrogen fixing bacteria can aerobically convert atmospheric nitrogen into amino compounds</a:t>
            </a:r>
          </a:p>
          <a:p>
            <a:r>
              <a:rPr lang="en-AU" dirty="0" smtClean="0"/>
              <a:t>Other nitrogen fixing bacteria can be found in the root nodules of leguminous plants that fix soil nitrogen to amino compounds</a:t>
            </a:r>
          </a:p>
          <a:p>
            <a:r>
              <a:rPr lang="en-AU" dirty="0" smtClean="0"/>
              <a:t>Lightning can provide the activation energy required to split the triple bonded nitrogen to allow it to react with oxygen to form nitrogen oxide</a:t>
            </a:r>
          </a:p>
          <a:p>
            <a:endParaRPr lang="en-AU" dirty="0" smtClean="0"/>
          </a:p>
          <a:p>
            <a:r>
              <a:rPr lang="en-AU" dirty="0" smtClean="0"/>
              <a:t>This process can also take place in industrial furnaces and combustion engines</a:t>
            </a:r>
          </a:p>
          <a:p>
            <a:r>
              <a:rPr lang="en-AU" dirty="0" smtClean="0"/>
              <a:t>The Haber process fixes nitrogen to form ammonia synthetically to provide inorganic ammonium fertilisers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" y="469900"/>
            <a:ext cx="9109366" cy="623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For ions we simply add or subtract electrons equivalent to the charge on the ion</a:t>
            </a:r>
          </a:p>
          <a:p>
            <a:r>
              <a:rPr lang="en-US" sz="2600" dirty="0" smtClean="0"/>
              <a:t>Always take electrons from the outer shell, which is not always necessarily the last one written down</a:t>
            </a:r>
          </a:p>
          <a:p>
            <a:endParaRPr lang="en-US" sz="2600" dirty="0"/>
          </a:p>
          <a:p>
            <a:r>
              <a:rPr lang="en-US" sz="2600" dirty="0" err="1" smtClean="0"/>
              <a:t>Eg</a:t>
            </a:r>
            <a:r>
              <a:rPr lang="en-US" sz="2600" dirty="0" smtClean="0"/>
              <a:t>	</a:t>
            </a:r>
            <a:r>
              <a:rPr lang="en-US" sz="2600" dirty="0" smtClean="0"/>
              <a:t>Na</a:t>
            </a:r>
            <a:r>
              <a:rPr lang="en-US" sz="2600" baseline="30000" dirty="0" smtClean="0"/>
              <a:t>+</a:t>
            </a:r>
            <a:r>
              <a:rPr lang="en-US" sz="2600" dirty="0"/>
              <a:t>: </a:t>
            </a:r>
            <a:r>
              <a:rPr lang="en-US" sz="2600" dirty="0" smtClean="0"/>
              <a:t>	1s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/>
              <a:t>2s</a:t>
            </a:r>
            <a:r>
              <a:rPr lang="en-US" sz="2600" baseline="30000" dirty="0"/>
              <a:t>2</a:t>
            </a:r>
            <a:r>
              <a:rPr lang="en-US" sz="2600" dirty="0"/>
              <a:t> </a:t>
            </a:r>
            <a:r>
              <a:rPr lang="en-US" sz="2600" dirty="0" smtClean="0"/>
              <a:t>2p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 </a:t>
            </a:r>
            <a:r>
              <a:rPr lang="en-US" sz="2600" strike="sngStrike" dirty="0" smtClean="0"/>
              <a:t>3s</a:t>
            </a:r>
            <a:r>
              <a:rPr lang="en-US" sz="2600" strike="sngStrike" baseline="30000" dirty="0"/>
              <a:t>1</a:t>
            </a:r>
          </a:p>
          <a:p>
            <a:endParaRPr lang="en-US" sz="2600" dirty="0" smtClean="0"/>
          </a:p>
          <a:p>
            <a:r>
              <a:rPr lang="en-US" sz="2600" dirty="0" smtClean="0"/>
              <a:t> </a:t>
            </a:r>
            <a:r>
              <a:rPr lang="en-US" sz="2600" dirty="0" smtClean="0"/>
              <a:t>	F</a:t>
            </a:r>
            <a:r>
              <a:rPr lang="en-US" sz="3000" baseline="30000" dirty="0" smtClean="0"/>
              <a:t>- </a:t>
            </a:r>
            <a:r>
              <a:rPr lang="en-US" sz="2600" dirty="0" smtClean="0"/>
              <a:t>:	</a:t>
            </a:r>
            <a:r>
              <a:rPr lang="en-US" sz="2600" dirty="0"/>
              <a:t>1s</a:t>
            </a:r>
            <a:r>
              <a:rPr lang="en-US" sz="2600" baseline="30000" dirty="0"/>
              <a:t>2</a:t>
            </a:r>
            <a:r>
              <a:rPr lang="en-US" sz="2600" dirty="0"/>
              <a:t> 2s</a:t>
            </a:r>
            <a:r>
              <a:rPr lang="en-US" sz="2600" baseline="30000" dirty="0"/>
              <a:t>2</a:t>
            </a:r>
            <a:r>
              <a:rPr lang="en-US" sz="2600" dirty="0"/>
              <a:t> 2p</a:t>
            </a:r>
            <a:r>
              <a:rPr lang="en-US" sz="2600" baseline="30000" dirty="0"/>
              <a:t>6</a:t>
            </a:r>
            <a:r>
              <a:rPr lang="en-US" sz="2600" dirty="0"/>
              <a:t> 3s</a:t>
            </a:r>
            <a:r>
              <a:rPr lang="en-US" sz="2600" baseline="30000" dirty="0">
                <a:solidFill>
                  <a:srgbClr val="FF0000"/>
                </a:solidFill>
              </a:rPr>
              <a:t>2</a:t>
            </a:r>
            <a:r>
              <a:rPr lang="en-US" sz="2600" dirty="0"/>
              <a:t> 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 	Fe</a:t>
            </a:r>
            <a:r>
              <a:rPr lang="en-US" sz="2600" baseline="30000" dirty="0" smtClean="0"/>
              <a:t>2</a:t>
            </a:r>
            <a:r>
              <a:rPr lang="en-US" sz="2600" baseline="30000" dirty="0"/>
              <a:t>+</a:t>
            </a:r>
            <a:r>
              <a:rPr lang="en-US" sz="2600" dirty="0"/>
              <a:t>:	1s</a:t>
            </a:r>
            <a:r>
              <a:rPr lang="en-US" sz="2600" baseline="30000" dirty="0"/>
              <a:t>2</a:t>
            </a:r>
            <a:r>
              <a:rPr lang="en-US" sz="2600" dirty="0"/>
              <a:t> 2s</a:t>
            </a:r>
            <a:r>
              <a:rPr lang="en-US" sz="2600" baseline="30000" dirty="0"/>
              <a:t>2</a:t>
            </a:r>
            <a:r>
              <a:rPr lang="en-US" sz="2600" dirty="0"/>
              <a:t> 2p</a:t>
            </a:r>
            <a:r>
              <a:rPr lang="en-US" sz="2600" baseline="30000" dirty="0"/>
              <a:t>6</a:t>
            </a:r>
            <a:r>
              <a:rPr lang="en-US" sz="2600" dirty="0"/>
              <a:t> 3s</a:t>
            </a:r>
            <a:r>
              <a:rPr lang="en-US" sz="2600" baseline="30000" dirty="0"/>
              <a:t>2</a:t>
            </a:r>
            <a:r>
              <a:rPr lang="en-US" sz="2600" dirty="0"/>
              <a:t> 3p</a:t>
            </a:r>
            <a:r>
              <a:rPr lang="en-US" sz="2600" baseline="30000" dirty="0"/>
              <a:t>6</a:t>
            </a:r>
            <a:r>
              <a:rPr lang="en-US" sz="2600" dirty="0"/>
              <a:t> </a:t>
            </a:r>
            <a:r>
              <a:rPr lang="en-US" sz="2600" strike="sngStrike" dirty="0"/>
              <a:t>4s</a:t>
            </a:r>
            <a:r>
              <a:rPr lang="en-US" sz="2600" strike="sngStrike" baseline="30000" dirty="0"/>
              <a:t>2</a:t>
            </a:r>
            <a:r>
              <a:rPr lang="en-US" sz="2600" dirty="0"/>
              <a:t> 3d</a:t>
            </a:r>
            <a:r>
              <a:rPr lang="en-US" sz="2600" baseline="30000" dirty="0"/>
              <a:t>6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237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Fertilisers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Plants require substantial amounts of nitrogen and phosphorous, which they obtain from the </a:t>
            </a:r>
            <a:r>
              <a:rPr lang="en-AU" dirty="0" smtClean="0"/>
              <a:t>soil</a:t>
            </a:r>
          </a:p>
          <a:p>
            <a:r>
              <a:rPr lang="en-AU" dirty="0" smtClean="0"/>
              <a:t>These nutrients are primarily absorbed as NO</a:t>
            </a:r>
            <a:r>
              <a:rPr lang="en-AU" baseline="-25000" dirty="0" smtClean="0"/>
              <a:t>3</a:t>
            </a:r>
            <a:r>
              <a:rPr lang="en-AU" sz="2800" baseline="30000" dirty="0" smtClean="0"/>
              <a:t>-</a:t>
            </a:r>
            <a:r>
              <a:rPr lang="en-AU" dirty="0" smtClean="0"/>
              <a:t> and H</a:t>
            </a:r>
            <a:r>
              <a:rPr lang="en-AU" baseline="-25000" dirty="0" smtClean="0"/>
              <a:t>2</a:t>
            </a:r>
            <a:r>
              <a:rPr lang="en-AU" dirty="0" smtClean="0"/>
              <a:t>PO</a:t>
            </a:r>
            <a:r>
              <a:rPr lang="en-AU" baseline="-25000" dirty="0" smtClean="0"/>
              <a:t>4</a:t>
            </a:r>
            <a:r>
              <a:rPr lang="en-AU" sz="3200" baseline="30000" dirty="0" smtClean="0"/>
              <a:t>-</a:t>
            </a:r>
            <a:endParaRPr lang="en-AU" baseline="30000" dirty="0" smtClean="0"/>
          </a:p>
          <a:p>
            <a:r>
              <a:rPr lang="en-AU" dirty="0" err="1" smtClean="0"/>
              <a:t>Dihydrogenphosphate</a:t>
            </a:r>
            <a:r>
              <a:rPr lang="en-AU" dirty="0" smtClean="0"/>
              <a:t> is known as ‘available </a:t>
            </a:r>
            <a:r>
              <a:rPr lang="en-AU" dirty="0" smtClean="0"/>
              <a:t>phosphate’, </a:t>
            </a:r>
            <a:r>
              <a:rPr lang="en-AU" dirty="0" smtClean="0"/>
              <a:t>it can be formed from reaction of ‘fixed phosphates’ by reaction with acid</a:t>
            </a:r>
          </a:p>
          <a:p>
            <a:r>
              <a:rPr lang="en-AU" dirty="0" smtClean="0"/>
              <a:t>They are absorbed by plants in aqueous solutions through their roots.</a:t>
            </a:r>
          </a:p>
          <a:p>
            <a:r>
              <a:rPr lang="en-AU" dirty="0" smtClean="0"/>
              <a:t>Therefore fertilisers need to contain water-soluble forms of these nutrients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04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Greenhouse Effect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ELEMENTAL AND ENVIRONMENTAL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22860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Natural Greenhouse Effect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Earth’s surface absorbs short-wave radiation from the sun (visible light and UV rays), which is then re-emitted as long wave infra-red (IR) radiation. </a:t>
            </a:r>
            <a:endParaRPr lang="en-AU" dirty="0" smtClean="0"/>
          </a:p>
          <a:p>
            <a:r>
              <a:rPr lang="en-AU" dirty="0" smtClean="0"/>
              <a:t>Some </a:t>
            </a:r>
            <a:r>
              <a:rPr lang="en-AU" dirty="0"/>
              <a:t>gases in the atmosphere trap part of this IR radiation, thereby warming the Earth’s atmosphere. </a:t>
            </a:r>
            <a:endParaRPr lang="en-AU" dirty="0" smtClean="0"/>
          </a:p>
          <a:p>
            <a:r>
              <a:rPr lang="en-AU" dirty="0" smtClean="0"/>
              <a:t>These </a:t>
            </a:r>
            <a:r>
              <a:rPr lang="en-AU" dirty="0"/>
              <a:t>gases are referred to as greenhouse gases. Common greenhouse gases are CO</a:t>
            </a:r>
            <a:r>
              <a:rPr lang="en-AU" baseline="-25000" dirty="0"/>
              <a:t>2</a:t>
            </a:r>
            <a:r>
              <a:rPr lang="en-AU" dirty="0"/>
              <a:t>, N</a:t>
            </a:r>
            <a:r>
              <a:rPr lang="en-AU" baseline="-25000" dirty="0"/>
              <a:t>2</a:t>
            </a:r>
            <a:r>
              <a:rPr lang="en-AU" dirty="0"/>
              <a:t>O (nitrous oxide), H</a:t>
            </a:r>
            <a:r>
              <a:rPr lang="en-AU" baseline="-25000" dirty="0"/>
              <a:t>2</a:t>
            </a:r>
            <a:r>
              <a:rPr lang="en-AU" dirty="0"/>
              <a:t>O and CH</a:t>
            </a:r>
            <a:r>
              <a:rPr lang="en-AU" baseline="-25000" dirty="0"/>
              <a:t>4</a:t>
            </a:r>
            <a:r>
              <a:rPr lang="en-AU" dirty="0"/>
              <a:t> (methane). </a:t>
            </a:r>
            <a:endParaRPr lang="en-AU" dirty="0" smtClean="0"/>
          </a:p>
          <a:p>
            <a:r>
              <a:rPr lang="en-AU" dirty="0" smtClean="0"/>
              <a:t>Their </a:t>
            </a:r>
            <a:r>
              <a:rPr lang="en-AU" dirty="0"/>
              <a:t>polar covalent bonds stretch and bend to absorb the IR radiation</a:t>
            </a:r>
            <a:r>
              <a:rPr lang="en-AU" dirty="0" smtClean="0"/>
              <a:t>.</a:t>
            </a:r>
            <a:r>
              <a:rPr lang="en-AU" dirty="0"/>
              <a:t> </a:t>
            </a:r>
          </a:p>
          <a:p>
            <a:r>
              <a:rPr lang="en-AU" dirty="0"/>
              <a:t>The mechanism by which these gases maintain a temperature in the Earth’s atmosphere that can support life is known as the </a:t>
            </a:r>
            <a:r>
              <a:rPr lang="en-AU" b="1" dirty="0"/>
              <a:t>Natural Greenhouse Effect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80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Enhanced Greenhouse Effect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Human activities affect the concentration of certain greenhouse </a:t>
            </a:r>
            <a:r>
              <a:rPr lang="en-AU" dirty="0" smtClean="0"/>
              <a:t>gases</a:t>
            </a:r>
          </a:p>
          <a:p>
            <a:r>
              <a:rPr lang="en-AU" dirty="0" smtClean="0"/>
              <a:t>They therefore </a:t>
            </a:r>
            <a:r>
              <a:rPr lang="en-AU" dirty="0"/>
              <a:t>have the potential to disrupt the thermal equilibrium of the atmosphere. </a:t>
            </a:r>
            <a:endParaRPr lang="en-AU" dirty="0" smtClean="0"/>
          </a:p>
          <a:p>
            <a:r>
              <a:rPr lang="en-AU" dirty="0" smtClean="0"/>
              <a:t>An </a:t>
            </a:r>
            <a:r>
              <a:rPr lang="en-AU" dirty="0"/>
              <a:t>increase in the concentration of greenhouse gases in the atmosphere trap a greater amount of IR radiation. </a:t>
            </a:r>
          </a:p>
          <a:p>
            <a:endParaRPr lang="en-AU" dirty="0"/>
          </a:p>
          <a:p>
            <a:r>
              <a:rPr lang="en-AU" dirty="0"/>
              <a:t>The net result is that the temperature of the Earth’s atmosphere is raised. </a:t>
            </a:r>
            <a:endParaRPr lang="en-AU" dirty="0" smtClean="0"/>
          </a:p>
          <a:p>
            <a:r>
              <a:rPr lang="en-AU" dirty="0" smtClean="0"/>
              <a:t>This </a:t>
            </a:r>
            <a:r>
              <a:rPr lang="en-AU" dirty="0"/>
              <a:t>is known as the </a:t>
            </a:r>
            <a:r>
              <a:rPr lang="en-AU" b="1" dirty="0"/>
              <a:t>enhanced greenhouse effect.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0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Enhanced Greenhouse Effect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107180" cy="4937760"/>
          </a:xfrm>
        </p:spPr>
        <p:txBody>
          <a:bodyPr/>
          <a:lstStyle/>
          <a:p>
            <a:r>
              <a:rPr lang="en-AU" b="1" dirty="0" smtClean="0"/>
              <a:t>Cause</a:t>
            </a:r>
          </a:p>
          <a:p>
            <a:r>
              <a:rPr lang="en-AU" dirty="0" smtClean="0"/>
              <a:t>Burning carbon based fuels</a:t>
            </a:r>
          </a:p>
          <a:p>
            <a:endParaRPr lang="en-AU" dirty="0" smtClean="0"/>
          </a:p>
          <a:p>
            <a:r>
              <a:rPr lang="en-AU" dirty="0" smtClean="0"/>
              <a:t>Deforestation</a:t>
            </a:r>
          </a:p>
          <a:p>
            <a:endParaRPr lang="en-AU" dirty="0" smtClean="0"/>
          </a:p>
          <a:p>
            <a:r>
              <a:rPr lang="en-AU" dirty="0" smtClean="0"/>
              <a:t>Agriculture – rice paddies, cows, sheep, natural gas fields, industrial activities, garbage dumps</a:t>
            </a:r>
          </a:p>
          <a:p>
            <a:endParaRPr lang="en-AU" dirty="0" smtClean="0"/>
          </a:p>
          <a:p>
            <a:r>
              <a:rPr lang="en-AU" dirty="0" smtClean="0"/>
              <a:t>Fertiliser use</a:t>
            </a:r>
            <a:endParaRPr lang="en-AU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200" y="1295401"/>
            <a:ext cx="410718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 smtClean="0"/>
              <a:t>Effect</a:t>
            </a:r>
          </a:p>
          <a:p>
            <a:r>
              <a:rPr lang="en-AU" dirty="0" smtClean="0"/>
              <a:t>Increased CO2 Emissions</a:t>
            </a:r>
          </a:p>
          <a:p>
            <a:endParaRPr lang="en-AU" dirty="0" smtClean="0"/>
          </a:p>
          <a:p>
            <a:r>
              <a:rPr lang="en-AU" dirty="0" smtClean="0"/>
              <a:t>Decreased CO2 conversion via photosynthesis</a:t>
            </a:r>
          </a:p>
          <a:p>
            <a:endParaRPr lang="en-AU" dirty="0" smtClean="0"/>
          </a:p>
          <a:p>
            <a:r>
              <a:rPr lang="en-AU" dirty="0" smtClean="0"/>
              <a:t>Increased CH4 emissions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Increased N2O emissions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39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Predicted Effects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Increase in global temperature</a:t>
            </a:r>
          </a:p>
          <a:p>
            <a:r>
              <a:rPr lang="en-AU" dirty="0" smtClean="0"/>
              <a:t>Rise in sea levels due to water expansion at higher temperatures</a:t>
            </a:r>
          </a:p>
          <a:p>
            <a:r>
              <a:rPr lang="en-AU" dirty="0" smtClean="0"/>
              <a:t>Disruption of ecosystems</a:t>
            </a:r>
          </a:p>
          <a:p>
            <a:r>
              <a:rPr lang="en-AU" dirty="0" smtClean="0"/>
              <a:t>Climate change and shift in weather patterns</a:t>
            </a:r>
          </a:p>
          <a:p>
            <a:r>
              <a:rPr lang="en-AU" dirty="0" smtClean="0"/>
              <a:t>Melting polar ice caps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63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Possible Solutions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Plant more trees</a:t>
            </a:r>
          </a:p>
          <a:p>
            <a:r>
              <a:rPr lang="en-AU" dirty="0" smtClean="0"/>
              <a:t>Reduce emissions</a:t>
            </a:r>
          </a:p>
          <a:p>
            <a:r>
              <a:rPr lang="en-AU" dirty="0" smtClean="0"/>
              <a:t>Burn less carbon-based fuels</a:t>
            </a:r>
          </a:p>
          <a:p>
            <a:r>
              <a:rPr lang="en-AU" dirty="0" smtClean="0"/>
              <a:t>Use alternative energy sources</a:t>
            </a:r>
          </a:p>
          <a:p>
            <a:r>
              <a:rPr lang="en-AU" dirty="0" smtClean="0"/>
              <a:t>Capture and storage of CO2 emissions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93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43323" y="3959598"/>
            <a:ext cx="5120640" cy="1581150"/>
          </a:xfrm>
        </p:spPr>
        <p:txBody>
          <a:bodyPr/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Elemental and Environmental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 and Bases 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 acid is a substance that donates a proton (H+) to a base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HCl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, CH</a:t>
            </a:r>
            <a:r>
              <a:rPr lang="en-US" baseline="-25000" dirty="0" smtClean="0"/>
              <a:t>3</a:t>
            </a:r>
            <a:r>
              <a:rPr lang="en-US" dirty="0" smtClean="0"/>
              <a:t>COOH,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</a:p>
          <a:p>
            <a:r>
              <a:rPr lang="en-US" dirty="0" smtClean="0"/>
              <a:t>A base is a substance that accepts a proton from an acid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baseline="30000" dirty="0" smtClean="0"/>
              <a:t>–</a:t>
            </a:r>
            <a:r>
              <a:rPr lang="en-US" dirty="0" smtClean="0"/>
              <a:t>OH, NH</a:t>
            </a:r>
            <a:r>
              <a:rPr lang="en-US" baseline="-25000" dirty="0" smtClean="0"/>
              <a:t>3</a:t>
            </a:r>
          </a:p>
          <a:p>
            <a:endParaRPr lang="en-US" dirty="0"/>
          </a:p>
          <a:p>
            <a:r>
              <a:rPr lang="en-US" dirty="0" smtClean="0"/>
              <a:t>Protons exist in water as hydronium ions (H3O+)</a:t>
            </a:r>
          </a:p>
          <a:p>
            <a:endParaRPr lang="en-US" dirty="0" smtClean="0"/>
          </a:p>
          <a:p>
            <a:r>
              <a:rPr lang="en-US" dirty="0" smtClean="0"/>
              <a:t>Acid / Base reactions are known as proton transfer reactions</a:t>
            </a:r>
          </a:p>
          <a:p>
            <a:r>
              <a:rPr lang="en-US" dirty="0" smtClean="0"/>
              <a:t>Acids undergo ionization reactions with water</a:t>
            </a:r>
          </a:p>
          <a:p>
            <a:r>
              <a:rPr lang="en-US" dirty="0" err="1" smtClean="0"/>
              <a:t>HCl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(l)</a:t>
            </a:r>
            <a:r>
              <a:rPr lang="en-US" dirty="0"/>
              <a:t>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    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+ </a:t>
            </a:r>
            <a:r>
              <a:rPr lang="en-US" dirty="0" err="1"/>
              <a:t>Cl</a:t>
            </a:r>
            <a:r>
              <a:rPr lang="en-US" baseline="30000" dirty="0"/>
              <a:t>–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 </a:t>
            </a:r>
            <a:endParaRPr lang="en-US" baseline="-25000" dirty="0" smtClean="0"/>
          </a:p>
          <a:p>
            <a:r>
              <a:rPr lang="en-US" dirty="0" smtClean="0"/>
              <a:t>You can indicate full ionization with an arrow and partial ionization with an equilibrium symbol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 and Bases 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Strong acids donate their protons readily</a:t>
            </a:r>
          </a:p>
          <a:p>
            <a:r>
              <a:rPr lang="en-US" dirty="0" smtClean="0"/>
              <a:t>Ionize to form a high concentration of ions in solution</a:t>
            </a:r>
          </a:p>
          <a:p>
            <a:endParaRPr lang="en-US" dirty="0"/>
          </a:p>
          <a:p>
            <a:r>
              <a:rPr lang="en-US" dirty="0" smtClean="0"/>
              <a:t>Weak acids do not donate their protons readily</a:t>
            </a:r>
          </a:p>
          <a:p>
            <a:r>
              <a:rPr lang="en-US" dirty="0" smtClean="0"/>
              <a:t>Ionize to form a low concentration of ions in 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9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Electronegativity increases across a period and up a group</a:t>
            </a:r>
          </a:p>
          <a:p>
            <a:r>
              <a:rPr lang="en-US" dirty="0" smtClean="0"/>
              <a:t>Non-metal character matches this trend</a:t>
            </a:r>
          </a:p>
          <a:p>
            <a:r>
              <a:rPr lang="en-US" dirty="0" smtClean="0"/>
              <a:t>Metallic character is the reverse of this trend</a:t>
            </a:r>
          </a:p>
          <a:p>
            <a:r>
              <a:rPr lang="en-US" dirty="0" smtClean="0"/>
              <a:t>Charges for monatomic ions can be determined from the group number</a:t>
            </a:r>
          </a:p>
          <a:p>
            <a:r>
              <a:rPr lang="en-US" dirty="0" smtClean="0"/>
              <a:t>Metals – group I &amp; II – charge = group number</a:t>
            </a:r>
          </a:p>
          <a:p>
            <a:r>
              <a:rPr lang="en-US" dirty="0" smtClean="0"/>
              <a:t>Non-metals – charge = group number – 8</a:t>
            </a:r>
          </a:p>
        </p:txBody>
      </p:sp>
    </p:spTree>
    <p:extLst>
      <p:ext uri="{BB962C8B-B14F-4D97-AF65-F5344CB8AC3E}">
        <p14:creationId xmlns:p14="http://schemas.microsoft.com/office/powerpoint/2010/main" val="12138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pH is a measure of the concentration of hydronium ions in solution</a:t>
            </a:r>
          </a:p>
          <a:p>
            <a:r>
              <a:rPr lang="en-US" dirty="0" smtClean="0"/>
              <a:t>Logarithmic scale, a difference of 1 indicates a 10x magnitude</a:t>
            </a:r>
          </a:p>
          <a:p>
            <a:endParaRPr lang="en-US" dirty="0"/>
          </a:p>
          <a:p>
            <a:r>
              <a:rPr lang="en-US" dirty="0" smtClean="0"/>
              <a:t>pH = -log[H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                                               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in </a:t>
            </a:r>
            <a:r>
              <a:rPr lang="en-US" dirty="0" err="1" smtClean="0"/>
              <a:t>mol</a:t>
            </a:r>
            <a:r>
              <a:rPr lang="en-US" dirty="0" smtClean="0"/>
              <a:t> L</a:t>
            </a:r>
            <a:r>
              <a:rPr lang="en-US" baseline="30000" dirty="0" smtClean="0"/>
              <a:t>-1</a:t>
            </a:r>
          </a:p>
          <a:p>
            <a:endParaRPr lang="en-US" dirty="0"/>
          </a:p>
          <a:p>
            <a:r>
              <a:rPr lang="en-US" dirty="0" smtClean="0"/>
              <a:t>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= 10</a:t>
            </a:r>
            <a:r>
              <a:rPr lang="en-US" baseline="30000" dirty="0" smtClean="0"/>
              <a:t>-pH</a:t>
            </a:r>
          </a:p>
          <a:p>
            <a:endParaRPr lang="en-US" dirty="0" smtClean="0"/>
          </a:p>
          <a:p>
            <a:r>
              <a:rPr lang="en-US" dirty="0" smtClean="0"/>
              <a:t>pH + </a:t>
            </a:r>
            <a:r>
              <a:rPr lang="en-US" dirty="0" err="1" smtClean="0"/>
              <a:t>pOH</a:t>
            </a:r>
            <a:r>
              <a:rPr lang="en-US" dirty="0" smtClean="0"/>
              <a:t> = 14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Calculate the pH of a 0.20 </a:t>
            </a:r>
            <a:r>
              <a:rPr lang="en-AU" dirty="0" err="1"/>
              <a:t>mol</a:t>
            </a:r>
            <a:r>
              <a:rPr lang="en-AU" dirty="0"/>
              <a:t> L</a:t>
            </a:r>
            <a:r>
              <a:rPr lang="en-AU" baseline="30000" dirty="0"/>
              <a:t>-1</a:t>
            </a:r>
            <a:r>
              <a:rPr lang="en-AU" dirty="0"/>
              <a:t> of hydrochloric acid solution.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AU" dirty="0"/>
              <a:t>Calculate the pH of a solution with a [H</a:t>
            </a:r>
            <a:r>
              <a:rPr lang="en-AU" baseline="30000" dirty="0"/>
              <a:t>+</a:t>
            </a:r>
            <a:r>
              <a:rPr lang="en-AU" dirty="0"/>
              <a:t>] of 3.1 x 10</a:t>
            </a:r>
            <a:r>
              <a:rPr lang="en-AU" baseline="30000" dirty="0"/>
              <a:t>-4</a:t>
            </a:r>
            <a:r>
              <a:rPr lang="en-AU" dirty="0"/>
              <a:t> </a:t>
            </a:r>
            <a:r>
              <a:rPr lang="en-AU" dirty="0" err="1"/>
              <a:t>mol</a:t>
            </a:r>
            <a:r>
              <a:rPr lang="en-AU" dirty="0"/>
              <a:t> L</a:t>
            </a:r>
            <a:r>
              <a:rPr lang="en-AU" baseline="30000" dirty="0"/>
              <a:t>-1</a:t>
            </a:r>
            <a:r>
              <a:rPr lang="en-AU" dirty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AU" dirty="0"/>
              <a:t>Calculate the [H</a:t>
            </a:r>
            <a:r>
              <a:rPr lang="en-AU" baseline="30000" dirty="0"/>
              <a:t>+</a:t>
            </a:r>
            <a:r>
              <a:rPr lang="en-AU" dirty="0"/>
              <a:t>]  of a hydrochloric acid solution with a pH of 3.4.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AU" dirty="0"/>
              <a:t>Calculate the pH of a sodium hydroxide solution of concentration of 0.500 </a:t>
            </a:r>
            <a:r>
              <a:rPr lang="en-AU" dirty="0" err="1"/>
              <a:t>mol</a:t>
            </a:r>
            <a:r>
              <a:rPr lang="en-AU" dirty="0"/>
              <a:t> L</a:t>
            </a:r>
            <a:r>
              <a:rPr lang="en-AU" baseline="30000" dirty="0"/>
              <a:t>-1</a:t>
            </a:r>
            <a:r>
              <a:rPr lang="en-A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Natural rain water is acidic due to dissolved CO</a:t>
            </a:r>
            <a:r>
              <a:rPr lang="en-US" baseline="-25000" dirty="0" smtClean="0"/>
              <a:t>2</a:t>
            </a:r>
            <a:r>
              <a:rPr lang="en-US" dirty="0" smtClean="0"/>
              <a:t> forming 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CO</a:t>
            </a:r>
            <a:r>
              <a:rPr lang="en-US" baseline="-25000" dirty="0" smtClean="0">
                <a:sym typeface="Wingdings"/>
              </a:rPr>
              <a:t>3</a:t>
            </a:r>
          </a:p>
          <a:p>
            <a:r>
              <a:rPr lang="en-US" dirty="0" smtClean="0">
                <a:sym typeface="Wingdings"/>
              </a:rPr>
              <a:t>Carbonic acid partially ionizes to form hydronium ions</a:t>
            </a:r>
          </a:p>
          <a:p>
            <a:r>
              <a:rPr lang="en-US" dirty="0" smtClean="0">
                <a:sym typeface="Wingdings"/>
              </a:rPr>
              <a:t>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CO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+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 </a:t>
            </a:r>
            <a:r>
              <a:rPr lang="en-US" dirty="0" smtClean="0">
                <a:latin typeface="Wingdings 3" charset="2"/>
                <a:cs typeface="Wingdings 3" charset="2"/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 2H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O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+ CO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baseline="30000" dirty="0" smtClean="0">
                <a:sym typeface="Wingdings"/>
              </a:rPr>
              <a:t>2-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Rain is classified as acid rain if it has a pH &lt; 5.6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 – Formation of acidic 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Sulfur dioxide is formed during the burning of fossil fuels (</a:t>
            </a:r>
            <a:r>
              <a:rPr lang="en-US" dirty="0" err="1" smtClean="0"/>
              <a:t>eg</a:t>
            </a:r>
            <a:r>
              <a:rPr lang="en-US" dirty="0" smtClean="0"/>
              <a:t> coal) that contain sulfur impurities</a:t>
            </a:r>
          </a:p>
          <a:p>
            <a:r>
              <a:rPr lang="en-US" dirty="0" smtClean="0"/>
              <a:t>Compounds of sulfur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SO</a:t>
            </a:r>
            <a:r>
              <a:rPr lang="en-US" baseline="-25000" dirty="0" smtClean="0">
                <a:sym typeface="Wingdings"/>
              </a:rPr>
              <a:t>2</a:t>
            </a:r>
            <a:endParaRPr lang="en-US" baseline="-25000" dirty="0" smtClean="0"/>
          </a:p>
          <a:p>
            <a:r>
              <a:rPr lang="en-US" dirty="0" smtClean="0"/>
              <a:t>Sulfur dioxide can react with oxygen to form sulfur trioxide</a:t>
            </a:r>
          </a:p>
          <a:p>
            <a:r>
              <a:rPr lang="en-US" dirty="0" smtClean="0"/>
              <a:t>2SO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 2SO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3</a:t>
            </a:r>
            <a:endParaRPr lang="en-US" baseline="-25000" dirty="0" smtClean="0"/>
          </a:p>
          <a:p>
            <a:r>
              <a:rPr lang="en-US" dirty="0" smtClean="0"/>
              <a:t>Nitrogen oxide is formed from nitrogen and oxygen at high temperatures, such as those found in industrial furnaces and combustion engines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 2NO</a:t>
            </a:r>
            <a:endParaRPr lang="en-US" dirty="0" smtClean="0"/>
          </a:p>
          <a:p>
            <a:r>
              <a:rPr lang="en-US" dirty="0" smtClean="0"/>
              <a:t>Nitrogen oxide can then further react under these conditions to form nitrogen dioxide</a:t>
            </a:r>
            <a:endParaRPr lang="en-US" dirty="0"/>
          </a:p>
          <a:p>
            <a:r>
              <a:rPr lang="en-US" dirty="0" smtClean="0"/>
              <a:t>2NO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 2NO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2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9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 – acidic oxide ionization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previous oxides are non-metal, they are therefore molecular and gases at room temperature</a:t>
            </a:r>
          </a:p>
          <a:p>
            <a:r>
              <a:rPr lang="en-US" dirty="0" smtClean="0"/>
              <a:t>The oxides circulate in the air and react with rain water to lower the pH of the rainwater below 5.6</a:t>
            </a:r>
          </a:p>
          <a:p>
            <a:endParaRPr lang="en-US" dirty="0"/>
          </a:p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 H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2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SO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3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                        (sulfurous acid)</a:t>
            </a:r>
          </a:p>
          <a:p>
            <a:endParaRPr lang="en-US" dirty="0">
              <a:ea typeface="Wingdings"/>
              <a:cs typeface="Wingdings"/>
              <a:sym typeface="Wingdings"/>
            </a:endParaRPr>
          </a:p>
          <a:p>
            <a:r>
              <a:rPr lang="en-US" dirty="0" smtClean="0">
                <a:ea typeface="Wingdings"/>
                <a:cs typeface="Wingdings"/>
                <a:sym typeface="Wingdings"/>
              </a:rPr>
              <a:t>SO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3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+ H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2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O  H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2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SO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4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                         (sulfuric acid)</a:t>
            </a:r>
          </a:p>
          <a:p>
            <a:endParaRPr lang="en-US" dirty="0">
              <a:ea typeface="Wingdings"/>
              <a:cs typeface="Wingdings"/>
              <a:sym typeface="Wingdings"/>
            </a:endParaRPr>
          </a:p>
          <a:p>
            <a:r>
              <a:rPr lang="en-US" dirty="0" smtClean="0">
                <a:ea typeface="Wingdings"/>
                <a:cs typeface="Wingdings"/>
                <a:sym typeface="Wingdings"/>
              </a:rPr>
              <a:t>2NO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2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+ H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2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O  HNO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3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+ HNO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2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       (nitric and nitrous acids)</a:t>
            </a:r>
          </a:p>
          <a:p>
            <a:endParaRPr lang="en-US" dirty="0">
              <a:ea typeface="Wingdings"/>
              <a:cs typeface="Wingdings"/>
              <a:sym typeface="Wingdings"/>
            </a:endParaRPr>
          </a:p>
          <a:p>
            <a:r>
              <a:rPr lang="en-US" dirty="0" smtClean="0">
                <a:ea typeface="Wingdings"/>
                <a:cs typeface="Wingdings"/>
                <a:sym typeface="Wingdings"/>
              </a:rPr>
              <a:t>Nitric and sulfuric acids are strong acids and are major contributors to acid 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 -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Acid rain can increase the rate of corrosion of steel and aluminium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   Fe + 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 Fe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2+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+ H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2</a:t>
            </a:r>
          </a:p>
          <a:p>
            <a:r>
              <a:rPr lang="en-US" dirty="0" smtClean="0"/>
              <a:t>Acid rain can dissolve limestone and marble buildings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   CaCO</a:t>
            </a:r>
            <a:r>
              <a:rPr lang="en-US" baseline="-25000" dirty="0" smtClean="0"/>
              <a:t>3(s)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 CaSO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4(</a:t>
            </a:r>
            <a:r>
              <a:rPr lang="en-US" baseline="-25000" dirty="0" err="1" smtClean="0">
                <a:ea typeface="Wingdings"/>
                <a:cs typeface="Wingdings"/>
                <a:sym typeface="Wingdings"/>
              </a:rPr>
              <a:t>aq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)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+ CO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2(g)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+ H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2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O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(l)</a:t>
            </a:r>
            <a:endParaRPr lang="en-US" dirty="0" smtClean="0">
              <a:ea typeface="Wingdings"/>
              <a:cs typeface="Wingdings"/>
              <a:sym typeface="Wingdings"/>
            </a:endParaRPr>
          </a:p>
          <a:p>
            <a:r>
              <a:rPr lang="en-US" dirty="0" smtClean="0"/>
              <a:t>Decrease </a:t>
            </a:r>
            <a:r>
              <a:rPr lang="en-US" dirty="0"/>
              <a:t>pH of lakes and rivers, causing numerous problems for aquatic life</a:t>
            </a:r>
          </a:p>
          <a:p>
            <a:endParaRPr lang="en-US" dirty="0" smtClean="0">
              <a:ea typeface="Wingdings"/>
              <a:cs typeface="Wingdings"/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8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 -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ea typeface="Wingdings"/>
                <a:cs typeface="Wingdings"/>
                <a:sym typeface="Wingdings"/>
              </a:rPr>
              <a:t>Acid rain can cause leaching of toxic heavy metal cations from the soil</a:t>
            </a:r>
          </a:p>
          <a:p>
            <a:r>
              <a:rPr lang="en-US" dirty="0" err="1">
                <a:ea typeface="Wingdings"/>
                <a:cs typeface="Wingdings"/>
                <a:sym typeface="Wingdings"/>
              </a:rPr>
              <a:t>Eg</a:t>
            </a:r>
            <a:r>
              <a:rPr lang="en-US" dirty="0">
                <a:ea typeface="Wingdings"/>
                <a:cs typeface="Wingdings"/>
                <a:sym typeface="Wingdings"/>
              </a:rPr>
              <a:t>     Al</a:t>
            </a:r>
            <a:r>
              <a:rPr lang="en-US" baseline="-25000" dirty="0">
                <a:ea typeface="Wingdings"/>
                <a:cs typeface="Wingdings"/>
                <a:sym typeface="Wingdings"/>
              </a:rPr>
              <a:t>2</a:t>
            </a:r>
            <a:r>
              <a:rPr lang="en-US" dirty="0">
                <a:ea typeface="Wingdings"/>
                <a:cs typeface="Wingdings"/>
                <a:sym typeface="Wingdings"/>
              </a:rPr>
              <a:t>O</a:t>
            </a:r>
            <a:r>
              <a:rPr lang="en-US" baseline="-25000" dirty="0">
                <a:ea typeface="Wingdings"/>
                <a:cs typeface="Wingdings"/>
                <a:sym typeface="Wingdings"/>
              </a:rPr>
              <a:t>3(s)</a:t>
            </a:r>
            <a:r>
              <a:rPr lang="en-US" dirty="0">
                <a:ea typeface="Wingdings"/>
                <a:cs typeface="Wingdings"/>
                <a:sym typeface="Wingdings"/>
              </a:rPr>
              <a:t> + 6H</a:t>
            </a:r>
            <a:r>
              <a:rPr lang="en-US" baseline="30000" dirty="0">
                <a:ea typeface="Wingdings"/>
                <a:cs typeface="Wingdings"/>
                <a:sym typeface="Wingdings"/>
              </a:rPr>
              <a:t>+</a:t>
            </a:r>
            <a:r>
              <a:rPr lang="en-US" baseline="-25000" dirty="0">
                <a:ea typeface="Wingdings"/>
                <a:cs typeface="Wingdings"/>
                <a:sym typeface="Wingdings"/>
              </a:rPr>
              <a:t>(</a:t>
            </a:r>
            <a:r>
              <a:rPr lang="en-US" baseline="-25000" dirty="0" err="1">
                <a:ea typeface="Wingdings"/>
                <a:cs typeface="Wingdings"/>
                <a:sym typeface="Wingdings"/>
              </a:rPr>
              <a:t>aq</a:t>
            </a:r>
            <a:r>
              <a:rPr lang="en-US" baseline="-25000" dirty="0">
                <a:ea typeface="Wingdings"/>
                <a:cs typeface="Wingdings"/>
                <a:sym typeface="Wingdings"/>
              </a:rPr>
              <a:t>)</a:t>
            </a:r>
            <a:r>
              <a:rPr lang="en-US" dirty="0">
                <a:ea typeface="Wingdings"/>
                <a:cs typeface="Wingdings"/>
                <a:sym typeface="Wingdings"/>
              </a:rPr>
              <a:t>  2Al</a:t>
            </a:r>
            <a:r>
              <a:rPr lang="en-US" baseline="30000" dirty="0">
                <a:ea typeface="Wingdings"/>
                <a:cs typeface="Wingdings"/>
                <a:sym typeface="Wingdings"/>
              </a:rPr>
              <a:t>3+</a:t>
            </a:r>
            <a:r>
              <a:rPr lang="en-US" baseline="-25000" dirty="0">
                <a:ea typeface="Wingdings"/>
                <a:cs typeface="Wingdings"/>
                <a:sym typeface="Wingdings"/>
              </a:rPr>
              <a:t>(</a:t>
            </a:r>
            <a:r>
              <a:rPr lang="en-US" baseline="-25000" dirty="0" err="1">
                <a:ea typeface="Wingdings"/>
                <a:cs typeface="Wingdings"/>
                <a:sym typeface="Wingdings"/>
              </a:rPr>
              <a:t>aq</a:t>
            </a:r>
            <a:r>
              <a:rPr lang="en-US" baseline="-25000" dirty="0">
                <a:ea typeface="Wingdings"/>
                <a:cs typeface="Wingdings"/>
                <a:sym typeface="Wingdings"/>
              </a:rPr>
              <a:t>)</a:t>
            </a:r>
            <a:r>
              <a:rPr lang="en-US" dirty="0">
                <a:ea typeface="Wingdings"/>
                <a:cs typeface="Wingdings"/>
                <a:sym typeface="Wingdings"/>
              </a:rPr>
              <a:t> + 3H2O</a:t>
            </a:r>
            <a:r>
              <a:rPr lang="en-US" baseline="-25000" dirty="0">
                <a:ea typeface="Wingdings"/>
                <a:cs typeface="Wingdings"/>
                <a:sym typeface="Wingdings"/>
              </a:rPr>
              <a:t>(l)</a:t>
            </a:r>
          </a:p>
          <a:p>
            <a:r>
              <a:rPr lang="en-US" dirty="0">
                <a:ea typeface="Wingdings"/>
                <a:cs typeface="Wingdings"/>
                <a:sym typeface="Wingdings"/>
              </a:rPr>
              <a:t>Free Al</a:t>
            </a:r>
            <a:r>
              <a:rPr lang="en-US" baseline="30000" dirty="0">
                <a:ea typeface="Wingdings"/>
                <a:cs typeface="Wingdings"/>
                <a:sym typeface="Wingdings"/>
              </a:rPr>
              <a:t>3+</a:t>
            </a:r>
            <a:r>
              <a:rPr lang="en-US" dirty="0">
                <a:ea typeface="Wingdings"/>
                <a:cs typeface="Wingdings"/>
                <a:sym typeface="Wingdings"/>
              </a:rPr>
              <a:t> ions disrupt disease defense mechanisms and prevent nutrient uptake in plants and can adhere to gills of fish</a:t>
            </a:r>
          </a:p>
          <a:p>
            <a:r>
              <a:rPr lang="en-US" dirty="0">
                <a:ea typeface="Wingdings"/>
                <a:cs typeface="Wingdings"/>
                <a:sym typeface="Wingdings"/>
              </a:rPr>
              <a:t>Other toxic cations (lead, cadmium </a:t>
            </a:r>
            <a:r>
              <a:rPr lang="en-US" dirty="0" err="1">
                <a:ea typeface="Wingdings"/>
                <a:cs typeface="Wingdings"/>
                <a:sym typeface="Wingdings"/>
              </a:rPr>
              <a:t>etc</a:t>
            </a:r>
            <a:r>
              <a:rPr lang="en-US" dirty="0">
                <a:ea typeface="Wingdings"/>
                <a:cs typeface="Wingdings"/>
                <a:sym typeface="Wingdings"/>
              </a:rPr>
              <a:t>) can enter drinking water</a:t>
            </a:r>
          </a:p>
          <a:p>
            <a:r>
              <a:rPr lang="en-US" dirty="0"/>
              <a:t>Can cause leaching of essential nutrients such as Mg</a:t>
            </a:r>
            <a:r>
              <a:rPr lang="en-US" baseline="30000" dirty="0"/>
              <a:t>2+ </a:t>
            </a:r>
            <a:r>
              <a:rPr lang="en-US" dirty="0"/>
              <a:t>from the soil</a:t>
            </a:r>
          </a:p>
        </p:txBody>
      </p:sp>
    </p:spTree>
    <p:extLst>
      <p:ext uri="{BB962C8B-B14F-4D97-AF65-F5344CB8AC3E}">
        <p14:creationId xmlns:p14="http://schemas.microsoft.com/office/powerpoint/2010/main" val="36934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 -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Clean up factory emissions </a:t>
            </a:r>
          </a:p>
          <a:p>
            <a:r>
              <a:rPr lang="en-US" dirty="0" smtClean="0"/>
              <a:t>Use of low sulfur fuels</a:t>
            </a:r>
          </a:p>
          <a:p>
            <a:r>
              <a:rPr lang="en-US" dirty="0" smtClean="0"/>
              <a:t>Removal of sulfur from fuels</a:t>
            </a:r>
          </a:p>
          <a:p>
            <a:r>
              <a:rPr lang="en-US" dirty="0" smtClean="0"/>
              <a:t>Catalytic convertors on cars</a:t>
            </a:r>
          </a:p>
          <a:p>
            <a:r>
              <a:rPr lang="en-US" dirty="0" smtClean="0"/>
              <a:t>Using limestone to neutralize acidic soils and lakes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43323" y="4356473"/>
            <a:ext cx="5120640" cy="1581150"/>
          </a:xfrm>
        </p:spPr>
        <p:txBody>
          <a:bodyPr/>
          <a:lstStyle/>
          <a:p>
            <a:r>
              <a:rPr lang="en-US" dirty="0" smtClean="0"/>
              <a:t>Photochemical Smog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Elemental and Environmental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Oxides of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High temperature furnaces and combustion engines can provide the large amount of activation energy required to break the N</a:t>
            </a:r>
            <a:r>
              <a:rPr lang="en-GB" baseline="-25000" dirty="0" smtClean="0"/>
              <a:t>2</a:t>
            </a:r>
            <a:r>
              <a:rPr lang="en-GB" dirty="0" smtClean="0"/>
              <a:t> triple bonds</a:t>
            </a:r>
          </a:p>
          <a:p>
            <a:r>
              <a:rPr lang="en-GB" dirty="0" smtClean="0"/>
              <a:t>N</a:t>
            </a:r>
            <a:r>
              <a:rPr lang="en-GB" baseline="-25000" dirty="0" smtClean="0"/>
              <a:t>2(g)</a:t>
            </a:r>
            <a:r>
              <a:rPr lang="en-GB" dirty="0" smtClean="0"/>
              <a:t> + O</a:t>
            </a:r>
            <a:r>
              <a:rPr lang="en-GB" baseline="-25000" dirty="0" smtClean="0"/>
              <a:t>2(g)</a:t>
            </a:r>
            <a:r>
              <a:rPr lang="en-GB" dirty="0" smtClean="0"/>
              <a:t> → 2NO</a:t>
            </a:r>
            <a:r>
              <a:rPr lang="en-GB" baseline="-25000" dirty="0" smtClean="0"/>
              <a:t>(g)</a:t>
            </a:r>
          </a:p>
          <a:p>
            <a:endParaRPr lang="en-GB" dirty="0" smtClean="0"/>
          </a:p>
          <a:p>
            <a:r>
              <a:rPr lang="en-GB" dirty="0" smtClean="0"/>
              <a:t>NO can then further react with oxygen to form nitrogen dioxide</a:t>
            </a:r>
          </a:p>
          <a:p>
            <a:r>
              <a:rPr lang="en-GB" dirty="0" smtClean="0"/>
              <a:t>2NO</a:t>
            </a:r>
            <a:r>
              <a:rPr lang="en-GB" baseline="-25000" dirty="0" smtClean="0"/>
              <a:t>(g)</a:t>
            </a:r>
            <a:r>
              <a:rPr lang="en-GB" dirty="0" smtClean="0"/>
              <a:t> + O</a:t>
            </a:r>
            <a:r>
              <a:rPr lang="en-GB" baseline="-25000" dirty="0" smtClean="0"/>
              <a:t>2(g)</a:t>
            </a:r>
            <a:r>
              <a:rPr lang="en-GB" dirty="0" smtClean="0"/>
              <a:t> → 2NO</a:t>
            </a:r>
            <a:r>
              <a:rPr lang="en-GB" baseline="-25000" dirty="0" smtClean="0"/>
              <a:t>2(g)</a:t>
            </a:r>
          </a:p>
          <a:p>
            <a:endParaRPr lang="en-GB" baseline="-25000" dirty="0" smtClean="0"/>
          </a:p>
          <a:p>
            <a:r>
              <a:rPr lang="en-GB" dirty="0" smtClean="0"/>
              <a:t>Oxides of nitrogen are harmful to both animal and plant life</a:t>
            </a:r>
          </a:p>
          <a:p>
            <a:r>
              <a:rPr lang="en-GB" dirty="0" smtClean="0"/>
              <a:t>They are also a major contributor to acid rain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0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08376" y="3991348"/>
            <a:ext cx="5508624" cy="1581150"/>
          </a:xfrm>
        </p:spPr>
        <p:txBody>
          <a:bodyPr/>
          <a:lstStyle/>
          <a:p>
            <a:r>
              <a:rPr lang="en-US" dirty="0" smtClean="0"/>
              <a:t>Acidic, Basic and Amphoteric Oxides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Elemental and environmental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Photochemical 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Photochemical smog is a special kind of smog caused by pollutants</a:t>
            </a:r>
          </a:p>
          <a:p>
            <a:r>
              <a:rPr lang="en-US" dirty="0" smtClean="0"/>
              <a:t>Primary pollutants are chemicals released directly into the environment from human activity</a:t>
            </a:r>
          </a:p>
          <a:p>
            <a:r>
              <a:rPr lang="en-US" dirty="0" smtClean="0"/>
              <a:t>Examples include NO, CO, CO</a:t>
            </a:r>
            <a:r>
              <a:rPr lang="en-US" baseline="-25000" dirty="0" smtClean="0"/>
              <a:t>2</a:t>
            </a:r>
            <a:r>
              <a:rPr lang="en-US" dirty="0" smtClean="0"/>
              <a:t> and unburnt hydrocarbons known as volatile organic compounds (VOC’s)</a:t>
            </a:r>
          </a:p>
          <a:p>
            <a:endParaRPr lang="en-US" dirty="0" smtClean="0"/>
          </a:p>
          <a:p>
            <a:r>
              <a:rPr lang="en-US" dirty="0" smtClean="0"/>
              <a:t>Secondary pollutants are formed by reactions of primary pollutants with air, water or sunlight</a:t>
            </a:r>
          </a:p>
          <a:p>
            <a:r>
              <a:rPr lang="en-US" dirty="0" smtClean="0"/>
              <a:t>Examples include NO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 and other organic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Photochemical 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Formation of photochemical smog is </a:t>
            </a:r>
            <a:r>
              <a:rPr lang="en-US" dirty="0" err="1" smtClean="0"/>
              <a:t>favoured</a:t>
            </a:r>
            <a:r>
              <a:rPr lang="en-US" dirty="0" smtClean="0"/>
              <a:t> by certain weather conditions, </a:t>
            </a:r>
            <a:r>
              <a:rPr lang="en-US" dirty="0" err="1" smtClean="0"/>
              <a:t>eg</a:t>
            </a:r>
            <a:r>
              <a:rPr lang="en-US" dirty="0" smtClean="0"/>
              <a:t> windless sunny days</a:t>
            </a:r>
          </a:p>
          <a:p>
            <a:r>
              <a:rPr lang="en-US" dirty="0" smtClean="0"/>
              <a:t>Temperature inversion can lead to smog being trapped</a:t>
            </a:r>
          </a:p>
          <a:p>
            <a:r>
              <a:rPr lang="en-US" dirty="0" smtClean="0"/>
              <a:t>Temperature inversion begins on calm clear nights when the Earths surface rapidly cools</a:t>
            </a:r>
          </a:p>
          <a:p>
            <a:r>
              <a:rPr lang="en-US" dirty="0" smtClean="0"/>
              <a:t>The air near the ground then becomes cooler than the air above</a:t>
            </a:r>
          </a:p>
          <a:p>
            <a:r>
              <a:rPr lang="en-US" dirty="0" smtClean="0"/>
              <a:t>This colder, denser layer then traps any smog formed during the day, giving more time for primary pollutants to react</a:t>
            </a:r>
          </a:p>
          <a:p>
            <a:r>
              <a:rPr lang="en-US" dirty="0" smtClean="0"/>
              <a:t>This can last for several days until broken up by winds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7857"/>
            <a:ext cx="6858000" cy="371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9025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Ozone is considered a pollutant when formed in the troposphere</a:t>
            </a:r>
          </a:p>
          <a:p>
            <a:r>
              <a:rPr lang="en-US" dirty="0" smtClean="0"/>
              <a:t>Ozone causes yellowing of plant leaves and a reduction of photosynthesis</a:t>
            </a:r>
          </a:p>
          <a:p>
            <a:r>
              <a:rPr lang="en-US" dirty="0" smtClean="0"/>
              <a:t>Ozone is a respiratory irritant, causing coughing and restriction of airways</a:t>
            </a:r>
          </a:p>
          <a:p>
            <a:r>
              <a:rPr lang="en-US" dirty="0" smtClean="0"/>
              <a:t>It also causes rubber to harden and crack, affecting rubber seals</a:t>
            </a:r>
          </a:p>
          <a:p>
            <a:r>
              <a:rPr lang="en-US" dirty="0" smtClean="0"/>
              <a:t>Ozone is formed when intense sunlight and high concentrations of NO</a:t>
            </a:r>
            <a:r>
              <a:rPr lang="en-US" baseline="-25000" dirty="0" smtClean="0"/>
              <a:t>2</a:t>
            </a:r>
            <a:r>
              <a:rPr lang="en-US" dirty="0" smtClean="0"/>
              <a:t> are found</a:t>
            </a:r>
          </a:p>
          <a:p>
            <a:r>
              <a:rPr lang="en-US" dirty="0" smtClean="0"/>
              <a:t>Sunlight splits an oxygen atom from the NO2 to form NO and a highly reactive oxygen atom</a:t>
            </a:r>
          </a:p>
          <a:p>
            <a:r>
              <a:rPr lang="en-US" dirty="0"/>
              <a:t>NO</a:t>
            </a:r>
            <a:r>
              <a:rPr lang="fr-FR" baseline="-25000" dirty="0"/>
              <a:t>2</a:t>
            </a:r>
            <a:r>
              <a:rPr lang="en-US" dirty="0"/>
              <a:t>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  NO </a:t>
            </a:r>
            <a:r>
              <a:rPr lang="en-US" dirty="0"/>
              <a:t>+ </a:t>
            </a:r>
            <a:r>
              <a:rPr lang="en-US" dirty="0" smtClean="0"/>
              <a:t>O</a:t>
            </a:r>
          </a:p>
          <a:p>
            <a:r>
              <a:rPr lang="en-AU" dirty="0" smtClean="0"/>
              <a:t>The oxygen atom then reacts with oxygen gas to from ozone</a:t>
            </a:r>
          </a:p>
          <a:p>
            <a:r>
              <a:rPr lang="en-US" dirty="0"/>
              <a:t>O  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  O</a:t>
            </a:r>
            <a:r>
              <a:rPr lang="fr-FR" baseline="-25000" dirty="0" smtClean="0"/>
              <a:t>2</a:t>
            </a:r>
            <a:r>
              <a:rPr lang="fr-FR" baseline="-25000" dirty="0"/>
              <a:t> </a:t>
            </a:r>
            <a:r>
              <a:rPr lang="fr-FR" dirty="0" smtClean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dirty="0" smtClean="0"/>
              <a:t>  O</a:t>
            </a:r>
            <a:r>
              <a:rPr lang="fr-FR" baseline="-25000" dirty="0" smtClean="0"/>
              <a:t>3</a:t>
            </a:r>
            <a:r>
              <a:rPr lang="en-AU" dirty="0" smtClean="0"/>
              <a:t> 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Photochemical 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concentration of primary pollutants generally rises sharply during peak morning traffic</a:t>
            </a:r>
          </a:p>
          <a:p>
            <a:r>
              <a:rPr lang="en-US" dirty="0" smtClean="0"/>
              <a:t>The peak concentration of secondary pollutants generally occurs later in the day as the primary pollutants are converted by sunlight</a:t>
            </a:r>
          </a:p>
          <a:p>
            <a:r>
              <a:rPr lang="en-US" dirty="0" smtClean="0"/>
              <a:t>The peak concentration of ozone then occurs during the afternoon</a:t>
            </a:r>
          </a:p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87" y="3540126"/>
            <a:ext cx="5088194" cy="269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56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Catalytic converters can reduce the amount of pollutants coming from a cars exhaust</a:t>
            </a:r>
          </a:p>
          <a:p>
            <a:r>
              <a:rPr lang="en-US" dirty="0" smtClean="0"/>
              <a:t>They have a simple design, but are expensive due to the catalyst metals required (often an alloy of platinum and rhodium)</a:t>
            </a:r>
          </a:p>
          <a:p>
            <a:r>
              <a:rPr lang="en-US" dirty="0" smtClean="0"/>
              <a:t>The platinum speeds up reactions with oxygen</a:t>
            </a:r>
          </a:p>
          <a:p>
            <a:r>
              <a:rPr lang="en-US" dirty="0" smtClean="0"/>
              <a:t>CO and </a:t>
            </a:r>
            <a:r>
              <a:rPr lang="en-US" dirty="0" err="1" smtClean="0"/>
              <a:t>unburnt</a:t>
            </a:r>
            <a:r>
              <a:rPr lang="en-US" dirty="0" smtClean="0"/>
              <a:t> hydrocarbons produced from incomplete combustion are </a:t>
            </a:r>
            <a:r>
              <a:rPr lang="en-US" dirty="0" err="1" smtClean="0"/>
              <a:t>oxidised</a:t>
            </a:r>
            <a:endParaRPr lang="en-US" dirty="0" smtClean="0"/>
          </a:p>
          <a:p>
            <a:r>
              <a:rPr lang="en-US" dirty="0"/>
              <a:t>CO</a:t>
            </a:r>
            <a:r>
              <a:rPr lang="en-US" baseline="-25000" dirty="0"/>
              <a:t>(g)</a:t>
            </a:r>
            <a:r>
              <a:rPr lang="en-US" dirty="0"/>
              <a:t>    +    O</a:t>
            </a:r>
            <a:r>
              <a:rPr lang="en-US" baseline="-25000" dirty="0"/>
              <a:t>2(g)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     </a:t>
            </a:r>
            <a:r>
              <a:rPr lang="en-US" dirty="0"/>
              <a:t>2CO</a:t>
            </a:r>
            <a:r>
              <a:rPr lang="en-US" baseline="-25000" dirty="0"/>
              <a:t>2(g</a:t>
            </a:r>
            <a:r>
              <a:rPr lang="en-US" baseline="-25000" dirty="0" smtClean="0"/>
              <a:t>)</a:t>
            </a:r>
          </a:p>
          <a:p>
            <a:r>
              <a:rPr lang="en-AU" dirty="0" smtClean="0"/>
              <a:t> </a:t>
            </a:r>
            <a:r>
              <a:rPr lang="en-US" dirty="0"/>
              <a:t>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12(g)</a:t>
            </a:r>
            <a:r>
              <a:rPr lang="en-US" dirty="0"/>
              <a:t>    +    8O</a:t>
            </a:r>
            <a:r>
              <a:rPr lang="en-US" baseline="-25000" dirty="0"/>
              <a:t>2(g)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   </a:t>
            </a:r>
            <a:r>
              <a:rPr lang="en-US" dirty="0"/>
              <a:t>5CO</a:t>
            </a:r>
            <a:r>
              <a:rPr lang="en-US" baseline="-25000" dirty="0"/>
              <a:t>2(g)</a:t>
            </a:r>
            <a:r>
              <a:rPr lang="en-US" dirty="0"/>
              <a:t>     +     6H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</a:t>
            </a:r>
            <a:r>
              <a:rPr lang="en-US" baseline="-25000" dirty="0" smtClean="0"/>
              <a:t>)</a:t>
            </a:r>
          </a:p>
          <a:p>
            <a:endParaRPr lang="en-US" baseline="-25000" dirty="0" smtClean="0"/>
          </a:p>
          <a:p>
            <a:r>
              <a:rPr lang="en-AU" dirty="0" smtClean="0"/>
              <a:t>Rhodium helps to convert NO into nitrogen and CO</a:t>
            </a:r>
            <a:r>
              <a:rPr lang="en-AU" baseline="-25000" dirty="0" smtClean="0"/>
              <a:t>2</a:t>
            </a:r>
          </a:p>
          <a:p>
            <a:r>
              <a:rPr lang="en-US" dirty="0" smtClean="0"/>
              <a:t>2CO</a:t>
            </a:r>
            <a:r>
              <a:rPr lang="en-US" baseline="-25000" dirty="0" smtClean="0"/>
              <a:t>(g)</a:t>
            </a:r>
            <a:r>
              <a:rPr lang="en-US" dirty="0" smtClean="0"/>
              <a:t>    +    2NO</a:t>
            </a:r>
            <a:r>
              <a:rPr lang="en-US" baseline="-25000" dirty="0" smtClean="0"/>
              <a:t>(g)</a:t>
            </a:r>
            <a:r>
              <a:rPr lang="en-US" dirty="0" smtClean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   N</a:t>
            </a:r>
            <a:r>
              <a:rPr lang="en-US" baseline="-25000" dirty="0" smtClean="0"/>
              <a:t>2(g)</a:t>
            </a:r>
            <a:r>
              <a:rPr lang="en-US" dirty="0" smtClean="0"/>
              <a:t>     +      2CO</a:t>
            </a:r>
            <a:r>
              <a:rPr lang="en-US" baseline="-25000" dirty="0" smtClean="0"/>
              <a:t>2(g)</a:t>
            </a:r>
            <a:endParaRPr lang="en-AU" dirty="0" smtClean="0"/>
          </a:p>
          <a:p>
            <a:endParaRPr lang="en-AU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43323" y="4204312"/>
            <a:ext cx="5120640" cy="1581150"/>
          </a:xfrm>
        </p:spPr>
        <p:txBody>
          <a:bodyPr/>
          <a:lstStyle/>
          <a:p>
            <a:r>
              <a:rPr lang="en-AU" dirty="0" smtClean="0"/>
              <a:t>Water Treatment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Elemental and Environmental</a:t>
            </a:r>
            <a:endParaRPr lang="en-AU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Water Treatment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131887" y="1830947"/>
            <a:ext cx="6808395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Flocculation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Water first goes into settling tank, larger particles settle out</a:t>
            </a:r>
          </a:p>
          <a:p>
            <a:r>
              <a:rPr lang="en-AU" dirty="0" smtClean="0"/>
              <a:t>Colloidal solids are fine suspended particles less than 0.01mm</a:t>
            </a:r>
          </a:p>
          <a:p>
            <a:r>
              <a:rPr lang="en-AU" dirty="0" smtClean="0"/>
              <a:t>These include fine silts or clays, bacteria or viruses that may not settle out for days, weeks or even years</a:t>
            </a:r>
          </a:p>
          <a:p>
            <a:r>
              <a:rPr lang="en-AU" dirty="0" smtClean="0"/>
              <a:t>These substances make the water appear cloudy or turbid</a:t>
            </a:r>
          </a:p>
          <a:p>
            <a:r>
              <a:rPr lang="en-AU" dirty="0" smtClean="0"/>
              <a:t>Flocculation involves using a chemical coagulant that will combine smaller particles into larger ones that can be more easily filtered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Flocculation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Alum (Al</a:t>
            </a:r>
            <a:r>
              <a:rPr lang="en-AU" sz="1600" dirty="0" smtClean="0"/>
              <a:t>2</a:t>
            </a:r>
            <a:r>
              <a:rPr lang="en-AU" dirty="0" smtClean="0"/>
              <a:t>(SO</a:t>
            </a:r>
            <a:r>
              <a:rPr lang="en-AU" sz="1600" dirty="0" smtClean="0"/>
              <a:t>4</a:t>
            </a:r>
            <a:r>
              <a:rPr lang="en-AU" dirty="0" smtClean="0"/>
              <a:t>)</a:t>
            </a:r>
            <a:r>
              <a:rPr lang="en-AU" sz="1600" dirty="0" smtClean="0"/>
              <a:t>3</a:t>
            </a:r>
            <a:r>
              <a:rPr lang="en-AU" dirty="0" smtClean="0"/>
              <a:t>) is added to the water and stirred</a:t>
            </a:r>
          </a:p>
          <a:p>
            <a:r>
              <a:rPr lang="en-AU" dirty="0" smtClean="0"/>
              <a:t>Alum reacts rapidly with carbonates, bicarbonates and hydroxides</a:t>
            </a:r>
          </a:p>
          <a:p>
            <a:r>
              <a:rPr lang="en-AU" dirty="0" smtClean="0"/>
              <a:t>Forms a jelly like precipitate of aluminium hydroxide that traps and absorbs impurities</a:t>
            </a:r>
          </a:p>
          <a:p>
            <a:r>
              <a:rPr lang="en-AU" dirty="0" smtClean="0"/>
              <a:t>The clump of particles is known as </a:t>
            </a:r>
            <a:r>
              <a:rPr lang="en-AU" dirty="0" err="1" smtClean="0"/>
              <a:t>floc</a:t>
            </a:r>
            <a:endParaRPr lang="en-AU" dirty="0" smtClean="0"/>
          </a:p>
          <a:p>
            <a:r>
              <a:rPr lang="en-AU" dirty="0" smtClean="0"/>
              <a:t>The water can then be filtered to remove the </a:t>
            </a:r>
            <a:r>
              <a:rPr lang="en-AU" dirty="0" err="1" smtClean="0"/>
              <a:t>floc</a:t>
            </a:r>
            <a:endParaRPr lang="en-AU" dirty="0" smtClean="0"/>
          </a:p>
          <a:p>
            <a:r>
              <a:rPr lang="en-AU" dirty="0" smtClean="0"/>
              <a:t>Flocculation is very effective at removing fine suspended particles that attract and hold bacteria and viruses to their surface</a:t>
            </a:r>
          </a:p>
          <a:p>
            <a:r>
              <a:rPr lang="en-AU" dirty="0" smtClean="0"/>
              <a:t>Flocculation and filtering alone can remove 99% of viruses and 99.9% of bacteria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Acidic and basic nature of 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 oxide is a two element compound with one of the elements being oxygen</a:t>
            </a:r>
          </a:p>
          <a:p>
            <a:r>
              <a:rPr lang="en-US" dirty="0" smtClean="0"/>
              <a:t>Oxides can be acidic, basic or amphoteric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094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 remove remaining bacteria the water is treated with an </a:t>
            </a:r>
            <a:r>
              <a:rPr lang="en-US" dirty="0" err="1" smtClean="0"/>
              <a:t>oxidiser</a:t>
            </a:r>
            <a:endParaRPr lang="en-US" dirty="0" smtClean="0"/>
          </a:p>
          <a:p>
            <a:r>
              <a:rPr lang="en-US" dirty="0" smtClean="0"/>
              <a:t>Two common </a:t>
            </a:r>
            <a:r>
              <a:rPr lang="en-US" dirty="0" err="1" smtClean="0"/>
              <a:t>oxidisers</a:t>
            </a:r>
            <a:r>
              <a:rPr lang="en-US" dirty="0" smtClean="0"/>
              <a:t> are chlorine gas (Cl</a:t>
            </a:r>
            <a:r>
              <a:rPr lang="en-US" baseline="-25000" dirty="0" smtClean="0"/>
              <a:t>2</a:t>
            </a:r>
            <a:r>
              <a:rPr lang="en-US" dirty="0" smtClean="0"/>
              <a:t>) and hypochlorite ions (</a:t>
            </a:r>
            <a:r>
              <a:rPr lang="en-US" dirty="0" err="1" smtClean="0"/>
              <a:t>OCl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When added to water these compounds form </a:t>
            </a:r>
            <a:r>
              <a:rPr lang="en-US" dirty="0" err="1" smtClean="0"/>
              <a:t>hypochlorous</a:t>
            </a:r>
            <a:r>
              <a:rPr lang="en-US" dirty="0" smtClean="0"/>
              <a:t> acid</a:t>
            </a:r>
          </a:p>
          <a:p>
            <a:r>
              <a:rPr lang="en-AU" dirty="0" err="1"/>
              <a:t>Equ</a:t>
            </a:r>
            <a:r>
              <a:rPr lang="en-AU" dirty="0"/>
              <a:t> 1</a:t>
            </a:r>
            <a:r>
              <a:rPr lang="en-AU" b="1" dirty="0"/>
              <a:t>	</a:t>
            </a:r>
            <a:r>
              <a:rPr lang="en-AU" b="1" dirty="0" smtClean="0"/>
              <a:t>	Cl</a:t>
            </a:r>
            <a:r>
              <a:rPr lang="en-AU" b="1" baseline="-25000" dirty="0" smtClean="0"/>
              <a:t>2(g)</a:t>
            </a:r>
            <a:r>
              <a:rPr lang="en-AU" b="1" dirty="0" smtClean="0"/>
              <a:t>   </a:t>
            </a:r>
            <a:r>
              <a:rPr lang="en-AU" b="1" dirty="0"/>
              <a:t>+   </a:t>
            </a:r>
            <a:r>
              <a:rPr lang="en-AU" b="1" dirty="0" smtClean="0"/>
              <a:t>2H</a:t>
            </a:r>
            <a:r>
              <a:rPr lang="en-AU" b="1" baseline="-25000" dirty="0" smtClean="0"/>
              <a:t>2</a:t>
            </a:r>
            <a:r>
              <a:rPr lang="en-AU" b="1" dirty="0" smtClean="0"/>
              <a:t>O</a:t>
            </a:r>
            <a:r>
              <a:rPr lang="en-AU" b="1" baseline="-25000" dirty="0" smtClean="0"/>
              <a:t>(l)</a:t>
            </a:r>
            <a:r>
              <a:rPr lang="en-AU" b="1" dirty="0" smtClean="0"/>
              <a:t>   </a:t>
            </a:r>
            <a:r>
              <a:rPr lang="en-AU" b="1" dirty="0" smtClean="0">
                <a:latin typeface="Wingdings 3" charset="2"/>
                <a:cs typeface="Wingdings 3" charset="2"/>
              </a:rPr>
              <a:t>D</a:t>
            </a:r>
            <a:r>
              <a:rPr lang="en-AU" b="1" dirty="0" smtClean="0"/>
              <a:t>      </a:t>
            </a:r>
            <a:r>
              <a:rPr lang="en-AU" b="1" dirty="0" err="1" smtClean="0"/>
              <a:t>HOCl</a:t>
            </a:r>
            <a:r>
              <a:rPr lang="en-AU" b="1" baseline="-25000" dirty="0" smtClean="0"/>
              <a:t>(</a:t>
            </a:r>
            <a:r>
              <a:rPr lang="en-AU" b="1" baseline="-25000" dirty="0" err="1" smtClean="0"/>
              <a:t>aq</a:t>
            </a:r>
            <a:r>
              <a:rPr lang="en-AU" b="1" baseline="-25000" dirty="0" smtClean="0"/>
              <a:t>)</a:t>
            </a:r>
            <a:r>
              <a:rPr lang="en-AU" b="1" dirty="0" smtClean="0"/>
              <a:t>   </a:t>
            </a:r>
            <a:r>
              <a:rPr lang="en-AU" b="1" dirty="0"/>
              <a:t>+   H</a:t>
            </a:r>
            <a:r>
              <a:rPr lang="en-AU" b="1" baseline="-25000" dirty="0"/>
              <a:t>3</a:t>
            </a:r>
            <a:r>
              <a:rPr lang="en-AU" b="1" dirty="0"/>
              <a:t>O</a:t>
            </a:r>
            <a:r>
              <a:rPr lang="en-AU" b="1" baseline="30000" dirty="0" smtClean="0"/>
              <a:t>+</a:t>
            </a:r>
            <a:r>
              <a:rPr lang="en-AU" b="1" baseline="-25000" dirty="0" smtClean="0"/>
              <a:t>(</a:t>
            </a:r>
            <a:r>
              <a:rPr lang="en-AU" b="1" baseline="-25000" dirty="0" err="1" smtClean="0"/>
              <a:t>aq</a:t>
            </a:r>
            <a:r>
              <a:rPr lang="en-AU" b="1" baseline="-25000" dirty="0" smtClean="0"/>
              <a:t>)</a:t>
            </a:r>
            <a:r>
              <a:rPr lang="en-AU" b="1" dirty="0" smtClean="0"/>
              <a:t>   </a:t>
            </a:r>
            <a:r>
              <a:rPr lang="en-AU" b="1" dirty="0"/>
              <a:t>+   </a:t>
            </a:r>
            <a:r>
              <a:rPr lang="en-AU" b="1" dirty="0" err="1"/>
              <a:t>Cl</a:t>
            </a:r>
            <a:r>
              <a:rPr lang="en-AU" b="1" baseline="30000" dirty="0" smtClean="0"/>
              <a:t>-</a:t>
            </a:r>
            <a:r>
              <a:rPr lang="en-AU" b="1" baseline="-25000" dirty="0" smtClean="0"/>
              <a:t>(</a:t>
            </a:r>
            <a:r>
              <a:rPr lang="en-AU" b="1" baseline="-25000" dirty="0" err="1" smtClean="0"/>
              <a:t>aq</a:t>
            </a:r>
            <a:r>
              <a:rPr lang="en-AU" b="1" baseline="-25000" dirty="0" smtClean="0"/>
              <a:t>)</a:t>
            </a:r>
            <a:r>
              <a:rPr lang="en-AU" b="1" dirty="0" smtClean="0"/>
              <a:t> </a:t>
            </a:r>
          </a:p>
          <a:p>
            <a:r>
              <a:rPr lang="en-AU" dirty="0" err="1"/>
              <a:t>Equ</a:t>
            </a:r>
            <a:r>
              <a:rPr lang="en-AU" dirty="0"/>
              <a:t> 2	</a:t>
            </a:r>
            <a:r>
              <a:rPr lang="en-AU" dirty="0" smtClean="0"/>
              <a:t>	</a:t>
            </a:r>
            <a:r>
              <a:rPr lang="en-AU" b="1" dirty="0" err="1" smtClean="0"/>
              <a:t>OCl</a:t>
            </a:r>
            <a:r>
              <a:rPr lang="en-AU" b="1" baseline="30000" dirty="0" smtClean="0"/>
              <a:t>-</a:t>
            </a:r>
            <a:r>
              <a:rPr lang="en-AU" b="1" baseline="-25000" dirty="0" smtClean="0"/>
              <a:t>(</a:t>
            </a:r>
            <a:r>
              <a:rPr lang="en-AU" b="1" baseline="-25000" dirty="0" err="1" smtClean="0"/>
              <a:t>aq</a:t>
            </a:r>
            <a:r>
              <a:rPr lang="en-AU" b="1" baseline="-25000" dirty="0" smtClean="0"/>
              <a:t>)</a:t>
            </a:r>
            <a:r>
              <a:rPr lang="en-AU" b="1" dirty="0" smtClean="0"/>
              <a:t>   </a:t>
            </a:r>
            <a:r>
              <a:rPr lang="en-AU" b="1" dirty="0"/>
              <a:t>+   </a:t>
            </a:r>
            <a:r>
              <a:rPr lang="en-AU" b="1" dirty="0" smtClean="0"/>
              <a:t>H</a:t>
            </a:r>
            <a:r>
              <a:rPr lang="en-AU" b="1" baseline="-25000" dirty="0" smtClean="0"/>
              <a:t>2</a:t>
            </a:r>
            <a:r>
              <a:rPr lang="en-AU" b="1" dirty="0" smtClean="0"/>
              <a:t>O</a:t>
            </a:r>
            <a:r>
              <a:rPr lang="en-AU" b="1" baseline="-25000" dirty="0" smtClean="0"/>
              <a:t>(l)</a:t>
            </a:r>
            <a:r>
              <a:rPr lang="en-AU" b="1" dirty="0" smtClean="0"/>
              <a:t>   </a:t>
            </a:r>
            <a:r>
              <a:rPr lang="en-AU" b="1" dirty="0" smtClean="0">
                <a:latin typeface="Wingdings 3" charset="2"/>
                <a:cs typeface="Wingdings 3" charset="2"/>
              </a:rPr>
              <a:t>D</a:t>
            </a:r>
            <a:r>
              <a:rPr lang="en-AU" b="1" dirty="0" smtClean="0"/>
              <a:t>      </a:t>
            </a:r>
            <a:r>
              <a:rPr lang="en-AU" b="1" dirty="0" err="1" smtClean="0"/>
              <a:t>HOCl</a:t>
            </a:r>
            <a:r>
              <a:rPr lang="en-AU" b="1" baseline="-25000" dirty="0" smtClean="0"/>
              <a:t>(</a:t>
            </a:r>
            <a:r>
              <a:rPr lang="en-AU" b="1" baseline="-25000" dirty="0" err="1" smtClean="0"/>
              <a:t>aq</a:t>
            </a:r>
            <a:r>
              <a:rPr lang="en-AU" b="1" baseline="-25000" dirty="0" smtClean="0"/>
              <a:t>)</a:t>
            </a:r>
            <a:r>
              <a:rPr lang="en-AU" b="1" dirty="0" smtClean="0"/>
              <a:t>   </a:t>
            </a:r>
            <a:r>
              <a:rPr lang="en-AU" b="1" dirty="0"/>
              <a:t>+   OH</a:t>
            </a:r>
            <a:r>
              <a:rPr lang="en-AU" b="1" baseline="30000" dirty="0" smtClean="0"/>
              <a:t>-</a:t>
            </a:r>
            <a:r>
              <a:rPr lang="en-AU" b="1" baseline="-25000" dirty="0" smtClean="0"/>
              <a:t>(</a:t>
            </a:r>
            <a:r>
              <a:rPr lang="en-AU" b="1" baseline="-25000" dirty="0" err="1" smtClean="0"/>
              <a:t>aq</a:t>
            </a:r>
            <a:r>
              <a:rPr lang="en-AU" b="1" baseline="-25000" dirty="0" smtClean="0"/>
              <a:t>)</a:t>
            </a:r>
            <a:r>
              <a:rPr lang="en-AU" b="1" baseline="30000" dirty="0" smtClean="0"/>
              <a:t> </a:t>
            </a:r>
          </a:p>
          <a:p>
            <a:r>
              <a:rPr lang="en-US" dirty="0" smtClean="0"/>
              <a:t>Chlorine, hypochlorite ions and </a:t>
            </a:r>
            <a:r>
              <a:rPr lang="en-US" dirty="0" err="1" smtClean="0"/>
              <a:t>hypochlorous</a:t>
            </a:r>
            <a:r>
              <a:rPr lang="en-US" dirty="0" smtClean="0"/>
              <a:t> acid all act as </a:t>
            </a:r>
            <a:r>
              <a:rPr lang="en-US" dirty="0" err="1" smtClean="0"/>
              <a:t>oxidisers</a:t>
            </a:r>
            <a:r>
              <a:rPr lang="en-US" dirty="0" smtClean="0"/>
              <a:t> and are reduced to the chloride ion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		Cl</a:t>
            </a:r>
            <a:r>
              <a:rPr lang="en-US" baseline="-25000" dirty="0" smtClean="0"/>
              <a:t>2</a:t>
            </a:r>
            <a:r>
              <a:rPr lang="en-US" dirty="0" smtClean="0"/>
              <a:t> + 2e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2Cl</a:t>
            </a:r>
            <a:r>
              <a:rPr lang="en-US" baseline="30000" dirty="0" smtClean="0">
                <a:sym typeface="Wingdings"/>
              </a:rPr>
              <a:t>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Hypochlorous</a:t>
            </a:r>
            <a:r>
              <a:rPr lang="en-US" dirty="0" smtClean="0"/>
              <a:t> acid is the strongest </a:t>
            </a:r>
            <a:r>
              <a:rPr lang="en-US" dirty="0" err="1" smtClean="0"/>
              <a:t>oxidiser</a:t>
            </a:r>
            <a:r>
              <a:rPr lang="en-US" dirty="0" smtClean="0"/>
              <a:t> and hence the most effective at </a:t>
            </a:r>
            <a:r>
              <a:rPr lang="en-US" dirty="0" err="1" smtClean="0"/>
              <a:t>oxidising</a:t>
            </a:r>
            <a:r>
              <a:rPr lang="en-US" dirty="0" smtClean="0"/>
              <a:t> the bacteria</a:t>
            </a:r>
          </a:p>
          <a:p>
            <a:r>
              <a:rPr lang="en-US" dirty="0" err="1" smtClean="0"/>
              <a:t>HOCl</a:t>
            </a:r>
            <a:r>
              <a:rPr lang="en-US" dirty="0" smtClean="0"/>
              <a:t> and </a:t>
            </a:r>
            <a:r>
              <a:rPr lang="en-US" dirty="0" err="1" smtClean="0"/>
              <a:t>OCl</a:t>
            </a:r>
            <a:r>
              <a:rPr lang="en-US" dirty="0" smtClean="0"/>
              <a:t>- both act by attacking the lipids in the cell walls destroying the enzymes and structures inside the cell by oxidation</a:t>
            </a:r>
          </a:p>
          <a:p>
            <a:r>
              <a:rPr lang="en-US" dirty="0" err="1" smtClean="0"/>
              <a:t>OCl</a:t>
            </a:r>
            <a:r>
              <a:rPr lang="en-US" dirty="0" smtClean="0"/>
              <a:t>- can take 30 </a:t>
            </a:r>
            <a:r>
              <a:rPr lang="en-US" dirty="0" err="1" smtClean="0"/>
              <a:t>mins</a:t>
            </a:r>
            <a:r>
              <a:rPr lang="en-US" dirty="0" smtClean="0"/>
              <a:t> to act, while </a:t>
            </a:r>
            <a:r>
              <a:rPr lang="en-US" dirty="0" err="1" smtClean="0"/>
              <a:t>HOCl</a:t>
            </a:r>
            <a:r>
              <a:rPr lang="en-US" dirty="0" smtClean="0"/>
              <a:t> can act in seconds</a:t>
            </a:r>
          </a:p>
          <a:p>
            <a:r>
              <a:rPr lang="en-US" dirty="0" smtClean="0"/>
              <a:t>Major reason is the charge of the ion slows down entry to the cell</a:t>
            </a:r>
          </a:p>
          <a:p>
            <a:endParaRPr lang="en-US" dirty="0"/>
          </a:p>
          <a:p>
            <a:r>
              <a:rPr lang="en-US" dirty="0" smtClean="0"/>
              <a:t>We can adjust the equilibrium to increase the amount of </a:t>
            </a:r>
            <a:r>
              <a:rPr lang="en-US" dirty="0" err="1" smtClean="0"/>
              <a:t>HOCl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a Pool Clean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‘Chlorine’ is added to pools as either ‘liquid chlorine’ (</a:t>
            </a:r>
            <a:r>
              <a:rPr lang="en-US" dirty="0" err="1" smtClean="0"/>
              <a:t>NaOCl</a:t>
            </a:r>
            <a:r>
              <a:rPr lang="en-US" dirty="0" smtClean="0"/>
              <a:t>) or ‘granular chlorine’ (</a:t>
            </a:r>
            <a:r>
              <a:rPr lang="en-US" dirty="0" err="1" smtClean="0"/>
              <a:t>Ca</a:t>
            </a:r>
            <a:r>
              <a:rPr lang="en-US" dirty="0" smtClean="0"/>
              <a:t>(</a:t>
            </a:r>
            <a:r>
              <a:rPr lang="en-US" dirty="0" err="1" smtClean="0"/>
              <a:t>OCl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Both dissociate in water to form the hypochlorite ion</a:t>
            </a:r>
          </a:p>
          <a:p>
            <a:r>
              <a:rPr lang="en-US" dirty="0" smtClean="0"/>
              <a:t> Over time both can combine with other substances, such as ammonia containing compounds or be broken down by sunlight</a:t>
            </a:r>
          </a:p>
          <a:p>
            <a:r>
              <a:rPr lang="en-US" dirty="0" smtClean="0"/>
              <a:t>Both processes are enhanced by sunlight</a:t>
            </a:r>
          </a:p>
          <a:p>
            <a:r>
              <a:rPr lang="en-US" dirty="0" smtClean="0"/>
              <a:t>Nitrogen </a:t>
            </a:r>
            <a:r>
              <a:rPr lang="en-US" dirty="0" err="1" smtClean="0"/>
              <a:t>trichloride</a:t>
            </a:r>
            <a:r>
              <a:rPr lang="en-US" dirty="0" smtClean="0"/>
              <a:t> (NCl3) is responsible for the ‘chlorine’ smell and irritation of eyes and skin</a:t>
            </a:r>
          </a:p>
          <a:p>
            <a:r>
              <a:rPr lang="en-US" dirty="0" smtClean="0"/>
              <a:t>pH can be altered to force the equilibrium to produce more </a:t>
            </a:r>
            <a:r>
              <a:rPr lang="en-US" dirty="0" err="1" smtClean="0"/>
              <a:t>HOCl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a Pool Clean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 too low (below 7)</a:t>
            </a:r>
          </a:p>
          <a:p>
            <a:pPr lvl="1"/>
            <a:r>
              <a:rPr lang="en-US" dirty="0" smtClean="0"/>
              <a:t>Water is acidic</a:t>
            </a:r>
          </a:p>
          <a:p>
            <a:pPr lvl="1"/>
            <a:r>
              <a:rPr lang="en-US" dirty="0" smtClean="0"/>
              <a:t>Eye irritation occurs</a:t>
            </a:r>
          </a:p>
          <a:p>
            <a:pPr lvl="1"/>
            <a:r>
              <a:rPr lang="en-US" dirty="0" smtClean="0"/>
              <a:t>Disinfectant is more effective and therefore cheaper</a:t>
            </a:r>
          </a:p>
          <a:p>
            <a:pPr lvl="1"/>
            <a:r>
              <a:rPr lang="en-US" dirty="0" smtClean="0"/>
              <a:t>Plaster and metal fittings may be corroded</a:t>
            </a:r>
          </a:p>
          <a:p>
            <a:pPr lvl="1"/>
            <a:r>
              <a:rPr lang="en-US" dirty="0" smtClean="0"/>
              <a:t>Dissolved metals may leave stains on walls</a:t>
            </a:r>
          </a:p>
          <a:p>
            <a:r>
              <a:rPr lang="en-US" dirty="0" smtClean="0"/>
              <a:t>pH = 7.5</a:t>
            </a:r>
          </a:p>
          <a:p>
            <a:pPr lvl="1"/>
            <a:r>
              <a:rPr lang="en-US" dirty="0" smtClean="0"/>
              <a:t>More comfortable but more expensive</a:t>
            </a:r>
          </a:p>
          <a:p>
            <a:r>
              <a:rPr lang="en-US" dirty="0" smtClean="0"/>
              <a:t>pH too high (above 8)</a:t>
            </a:r>
          </a:p>
          <a:p>
            <a:pPr lvl="1"/>
            <a:r>
              <a:rPr lang="en-US" dirty="0" smtClean="0"/>
              <a:t>Chlorine action is slowed, bacteria and algae can grow</a:t>
            </a:r>
          </a:p>
          <a:p>
            <a:pPr lvl="1"/>
            <a:r>
              <a:rPr lang="en-US" dirty="0" smtClean="0"/>
              <a:t>Scale formation and </a:t>
            </a:r>
            <a:r>
              <a:rPr lang="en-US" dirty="0" err="1" smtClean="0"/>
              <a:t>discolouration</a:t>
            </a:r>
            <a:r>
              <a:rPr lang="en-US" dirty="0" smtClean="0"/>
              <a:t> of walls</a:t>
            </a:r>
          </a:p>
          <a:p>
            <a:pPr lvl="1"/>
            <a:r>
              <a:rPr lang="en-US" dirty="0" smtClean="0"/>
              <a:t>Water is cloudy and filter overworked</a:t>
            </a:r>
          </a:p>
          <a:p>
            <a:pPr lvl="1"/>
            <a:r>
              <a:rPr lang="en-US" dirty="0" smtClean="0"/>
              <a:t>Eye irritation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4051</TotalTime>
  <Words>4669</Words>
  <Application>Microsoft Office PowerPoint</Application>
  <PresentationFormat>On-screen Show (4:3)</PresentationFormat>
  <Paragraphs>1017</Paragraphs>
  <Slides>93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SOHO</vt:lpstr>
      <vt:lpstr>Elemental and Environmental Chemistry</vt:lpstr>
      <vt:lpstr>Energy Levels</vt:lpstr>
      <vt:lpstr>Naming Subshells</vt:lpstr>
      <vt:lpstr>Filling Subshells</vt:lpstr>
      <vt:lpstr>Exceptions</vt:lpstr>
      <vt:lpstr>Ions</vt:lpstr>
      <vt:lpstr>Periodic Table Trends</vt:lpstr>
      <vt:lpstr>Elemental and environmental</vt:lpstr>
      <vt:lpstr>Acidic and basic nature of oxides</vt:lpstr>
      <vt:lpstr>Acidic Oxides</vt:lpstr>
      <vt:lpstr>Basic Oxides</vt:lpstr>
      <vt:lpstr>Amphoteric Oxides</vt:lpstr>
      <vt:lpstr>Common Acidic Oxides, Oxyacids and Oxyanions</vt:lpstr>
      <vt:lpstr>Small Molecules</vt:lpstr>
      <vt:lpstr>Environmental and Elemental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Primary Bonding</vt:lpstr>
      <vt:lpstr>Molecules</vt:lpstr>
      <vt:lpstr>Polarity</vt:lpstr>
      <vt:lpstr>Shape of small molecules</vt:lpstr>
      <vt:lpstr>Shape of small molecules</vt:lpstr>
      <vt:lpstr>Expanded Octet</vt:lpstr>
      <vt:lpstr>Elemental and environmental</vt:lpstr>
      <vt:lpstr>Secondary Interactions</vt:lpstr>
      <vt:lpstr>Dispersion Forces</vt:lpstr>
      <vt:lpstr>Polar Interactions</vt:lpstr>
      <vt:lpstr>Elemental and environmental</vt:lpstr>
      <vt:lpstr>Products of Plant and Animal Decay</vt:lpstr>
      <vt:lpstr>Aerobic</vt:lpstr>
      <vt:lpstr>Anaerobic</vt:lpstr>
      <vt:lpstr>Oxidation Numbers Review</vt:lpstr>
      <vt:lpstr>Carbon-Oxygen Cycle</vt:lpstr>
      <vt:lpstr>Removal of CO2</vt:lpstr>
      <vt:lpstr>Return of CO2</vt:lpstr>
      <vt:lpstr>PowerPoint Presentation</vt:lpstr>
      <vt:lpstr>The Nitrogen Cycle</vt:lpstr>
      <vt:lpstr>Loss of Nitrogen From the Soil</vt:lpstr>
      <vt:lpstr>Return of nitrogen - Nitrification</vt:lpstr>
      <vt:lpstr>Loss of Nitrogen – Nitrogen Fixation</vt:lpstr>
      <vt:lpstr>PowerPoint Presentation</vt:lpstr>
      <vt:lpstr>Fertilisers</vt:lpstr>
      <vt:lpstr>ELEMENTAL AND ENVIRONMENTAL</vt:lpstr>
      <vt:lpstr>Natural Greenhouse Effect</vt:lpstr>
      <vt:lpstr>Enhanced Greenhouse Effect</vt:lpstr>
      <vt:lpstr>Enhanced Greenhouse Effect</vt:lpstr>
      <vt:lpstr>Predicted Effects</vt:lpstr>
      <vt:lpstr>Possible Solutions</vt:lpstr>
      <vt:lpstr>Elemental and Environmental</vt:lpstr>
      <vt:lpstr>Acids and Bases Revision</vt:lpstr>
      <vt:lpstr>Acids and Bases Revision</vt:lpstr>
      <vt:lpstr>pH</vt:lpstr>
      <vt:lpstr>pH - Examples</vt:lpstr>
      <vt:lpstr>Acid Rain</vt:lpstr>
      <vt:lpstr>Acid Rain – Formation of acidic oxides</vt:lpstr>
      <vt:lpstr>Acid Rain – acidic oxide ionization</vt:lpstr>
      <vt:lpstr>Acid Rain - effects</vt:lpstr>
      <vt:lpstr>Acid Rain - effects</vt:lpstr>
      <vt:lpstr>Acid Rain - Solutions</vt:lpstr>
      <vt:lpstr>Elemental and Environmental</vt:lpstr>
      <vt:lpstr>Oxides of Nitrogen</vt:lpstr>
      <vt:lpstr>Photochemical Smog</vt:lpstr>
      <vt:lpstr>Photochemical Smog</vt:lpstr>
      <vt:lpstr>PowerPoint Presentation</vt:lpstr>
      <vt:lpstr>Formation of Ozone</vt:lpstr>
      <vt:lpstr>Photochemical Smog</vt:lpstr>
      <vt:lpstr>Catalytic Converters</vt:lpstr>
      <vt:lpstr>Elemental and Environmental</vt:lpstr>
      <vt:lpstr>Water Treatment</vt:lpstr>
      <vt:lpstr>Flocculation</vt:lpstr>
      <vt:lpstr>Flocculation</vt:lpstr>
      <vt:lpstr>Purification</vt:lpstr>
      <vt:lpstr>Purification</vt:lpstr>
      <vt:lpstr>Keeping a Pool Clean</vt:lpstr>
      <vt:lpstr>Keeping a Pool Clean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and Environmental Chemistry</dc:title>
  <dc:creator>Chris Barratt</dc:creator>
  <cp:lastModifiedBy>chris barratt</cp:lastModifiedBy>
  <cp:revision>99</cp:revision>
  <dcterms:created xsi:type="dcterms:W3CDTF">2013-08-13T02:02:47Z</dcterms:created>
  <dcterms:modified xsi:type="dcterms:W3CDTF">2016-12-12T03:48:40Z</dcterms:modified>
</cp:coreProperties>
</file>