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11" r:id="rId26"/>
    <p:sldId id="298" r:id="rId27"/>
    <p:sldId id="287" r:id="rId28"/>
    <p:sldId id="288" r:id="rId29"/>
    <p:sldId id="299" r:id="rId30"/>
    <p:sldId id="289" r:id="rId31"/>
    <p:sldId id="290" r:id="rId32"/>
    <p:sldId id="291" r:id="rId33"/>
    <p:sldId id="318" r:id="rId34"/>
    <p:sldId id="319" r:id="rId35"/>
    <p:sldId id="307" r:id="rId36"/>
    <p:sldId id="310" r:id="rId37"/>
    <p:sldId id="308" r:id="rId38"/>
    <p:sldId id="309" r:id="rId39"/>
    <p:sldId id="312" r:id="rId40"/>
    <p:sldId id="313" r:id="rId41"/>
    <p:sldId id="314" r:id="rId42"/>
    <p:sldId id="315" r:id="rId43"/>
    <p:sldId id="316" r:id="rId44"/>
    <p:sldId id="317" r:id="rId45"/>
    <p:sldId id="322" r:id="rId46"/>
    <p:sldId id="335" r:id="rId47"/>
    <p:sldId id="336" r:id="rId48"/>
    <p:sldId id="337" r:id="rId49"/>
    <p:sldId id="338" r:id="rId50"/>
    <p:sldId id="339" r:id="rId51"/>
    <p:sldId id="340" r:id="rId52"/>
    <p:sldId id="325" r:id="rId53"/>
    <p:sldId id="324" r:id="rId54"/>
    <p:sldId id="326" r:id="rId55"/>
    <p:sldId id="328" r:id="rId56"/>
    <p:sldId id="323" r:id="rId57"/>
    <p:sldId id="327" r:id="rId58"/>
    <p:sldId id="329" r:id="rId59"/>
    <p:sldId id="330" r:id="rId60"/>
    <p:sldId id="331" r:id="rId61"/>
    <p:sldId id="332" r:id="rId62"/>
    <p:sldId id="333" r:id="rId63"/>
    <p:sldId id="33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1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Sheet1!$C$5:$C$8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Sheet1!$D$5:$D$8</c:f>
              <c:numCache>
                <c:formatCode>General</c:formatCode>
                <c:ptCount val="4"/>
                <c:pt idx="0">
                  <c:v>5.0999999999999997E-2</c:v>
                </c:pt>
                <c:pt idx="1">
                  <c:v>9.7000000000000003E-2</c:v>
                </c:pt>
                <c:pt idx="2">
                  <c:v>0.14799999999999999</c:v>
                </c:pt>
                <c:pt idx="3">
                  <c:v>0.20100000000000001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020032"/>
        <c:axId val="201555968"/>
      </c:scatterChart>
      <c:valAx>
        <c:axId val="22002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</a:t>
                </a:r>
                <a:r>
                  <a:rPr lang="en-US" baseline="0"/>
                  <a:t> ppm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555968"/>
        <c:crosses val="autoZero"/>
        <c:crossBetween val="midCat"/>
      </c:valAx>
      <c:valAx>
        <c:axId val="201555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0020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>
                <a:solidFill>
                  <a:srgbClr val="48231E"/>
                </a:solidFill>
              </a:rPr>
              <a:pPr/>
              <a:t>3/7/2018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1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>
                <a:solidFill>
                  <a:srgbClr val="48231E"/>
                </a:solidFill>
              </a:rPr>
              <a:pPr/>
              <a:t>3/7/2018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0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39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8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 dirty="0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2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6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79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>
                <a:solidFill>
                  <a:srgbClr val="48231E"/>
                </a:solidFill>
              </a:rPr>
              <a:pPr/>
              <a:t>3/7/2018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36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>
                <a:solidFill>
                  <a:srgbClr val="48231E"/>
                </a:solidFill>
              </a:rPr>
              <a:pPr/>
              <a:t>3/7/2018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64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2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2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 dirty="0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18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>
                <a:solidFill>
                  <a:srgbClr val="CBD8DD"/>
                </a:solidFill>
              </a:rPr>
              <a:pPr/>
              <a:t>March 7, 2018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9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>
                <a:solidFill>
                  <a:srgbClr val="48231E"/>
                </a:solidFill>
              </a:rPr>
              <a:pPr/>
              <a:t>March 7, 2018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Global Warming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Monitoring the Environment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8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43323" y="4356473"/>
            <a:ext cx="5120640" cy="1581150"/>
          </a:xfrm>
        </p:spPr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Monitoring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Oxides of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Nitrogen comprises 78% by volume of the atmosphere. It exists as stable triple covalently bonded N</a:t>
            </a:r>
            <a:r>
              <a:rPr lang="en-AU" baseline="-25000" dirty="0"/>
              <a:t>2</a:t>
            </a:r>
            <a:r>
              <a:rPr lang="en-AU" dirty="0"/>
              <a:t> molecules and is chemically very stable</a:t>
            </a:r>
            <a:r>
              <a:rPr lang="en-AU" dirty="0" smtClean="0"/>
              <a:t>.</a:t>
            </a:r>
            <a:endParaRPr lang="en-GB" dirty="0" smtClean="0"/>
          </a:p>
          <a:p>
            <a:r>
              <a:rPr lang="en-GB" dirty="0" smtClean="0"/>
              <a:t>High temperature furnaces and combustion engines can provide the large amount of activation energy required to break the N</a:t>
            </a:r>
            <a:r>
              <a:rPr lang="en-GB" baseline="-25000" dirty="0" smtClean="0"/>
              <a:t>2</a:t>
            </a:r>
            <a:r>
              <a:rPr lang="en-GB" dirty="0" smtClean="0"/>
              <a:t> triple bonds</a:t>
            </a:r>
          </a:p>
          <a:p>
            <a:r>
              <a:rPr lang="en-GB" dirty="0" smtClean="0"/>
              <a:t>N</a:t>
            </a:r>
            <a:r>
              <a:rPr lang="en-GB" baseline="-25000" dirty="0" smtClean="0"/>
              <a:t>2(g)</a:t>
            </a:r>
            <a:r>
              <a:rPr lang="en-GB" dirty="0" smtClean="0"/>
              <a:t> + O</a:t>
            </a:r>
            <a:r>
              <a:rPr lang="en-GB" baseline="-25000" dirty="0" smtClean="0"/>
              <a:t>2(g)</a:t>
            </a:r>
            <a:r>
              <a:rPr lang="en-GB" dirty="0" smtClean="0"/>
              <a:t> → 2NO</a:t>
            </a:r>
            <a:r>
              <a:rPr lang="en-GB" baseline="-25000" dirty="0" smtClean="0"/>
              <a:t>(g)</a:t>
            </a:r>
          </a:p>
          <a:p>
            <a:endParaRPr lang="en-GB" dirty="0" smtClean="0"/>
          </a:p>
          <a:p>
            <a:r>
              <a:rPr lang="en-GB" dirty="0" smtClean="0"/>
              <a:t>NO can then further react with oxygen to form nitrogen dioxide</a:t>
            </a:r>
          </a:p>
          <a:p>
            <a:r>
              <a:rPr lang="en-GB" dirty="0" smtClean="0"/>
              <a:t>2NO</a:t>
            </a:r>
            <a:r>
              <a:rPr lang="en-GB" baseline="-25000" dirty="0" smtClean="0"/>
              <a:t>(g)</a:t>
            </a:r>
            <a:r>
              <a:rPr lang="en-GB" dirty="0" smtClean="0"/>
              <a:t> + O</a:t>
            </a:r>
            <a:r>
              <a:rPr lang="en-GB" baseline="-25000" dirty="0" smtClean="0"/>
              <a:t>2(g)</a:t>
            </a:r>
            <a:r>
              <a:rPr lang="en-GB" dirty="0" smtClean="0"/>
              <a:t> → 2NO</a:t>
            </a:r>
            <a:r>
              <a:rPr lang="en-GB" baseline="-25000" dirty="0" smtClean="0"/>
              <a:t>2(g)</a:t>
            </a:r>
          </a:p>
          <a:p>
            <a:endParaRPr lang="en-GB" baseline="-25000" dirty="0" smtClean="0"/>
          </a:p>
          <a:p>
            <a:r>
              <a:rPr lang="en-GB" dirty="0" smtClean="0"/>
              <a:t>Oxides of nitrogen are harmful to both animal and plant life</a:t>
            </a:r>
          </a:p>
          <a:p>
            <a:r>
              <a:rPr lang="en-GB" dirty="0" smtClean="0"/>
              <a:t>They are also a major contributor to acid rain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Photochemical smog is a special kind of smog caused by pollutants</a:t>
            </a:r>
          </a:p>
          <a:p>
            <a:r>
              <a:rPr lang="en-US" dirty="0" smtClean="0"/>
              <a:t>Primary pollutants are chemicals released directly into the environment from human activity</a:t>
            </a:r>
          </a:p>
          <a:p>
            <a:r>
              <a:rPr lang="en-US" dirty="0" smtClean="0"/>
              <a:t>Examples include NO, CO, CO</a:t>
            </a:r>
            <a:r>
              <a:rPr lang="en-US" baseline="-25000" dirty="0" smtClean="0"/>
              <a:t>2</a:t>
            </a:r>
            <a:r>
              <a:rPr lang="en-US" dirty="0" smtClean="0"/>
              <a:t> and unburnt hydrocarbons known as volatile organic compounds (VOC’s)</a:t>
            </a:r>
          </a:p>
          <a:p>
            <a:endParaRPr lang="en-US" dirty="0" smtClean="0"/>
          </a:p>
          <a:p>
            <a:r>
              <a:rPr lang="en-US" dirty="0" smtClean="0"/>
              <a:t>Secondary pollutants are formed by reactions of primary pollutants with air, water or sunlight</a:t>
            </a:r>
          </a:p>
          <a:p>
            <a:r>
              <a:rPr lang="en-US" dirty="0" smtClean="0"/>
              <a:t>Examples include NO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 and other organic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Formation of photochemical smog is </a:t>
            </a:r>
            <a:r>
              <a:rPr lang="en-US" dirty="0" err="1" smtClean="0"/>
              <a:t>favoured</a:t>
            </a:r>
            <a:r>
              <a:rPr lang="en-US" dirty="0" smtClean="0"/>
              <a:t> by certain weather conditions, </a:t>
            </a:r>
            <a:r>
              <a:rPr lang="en-US" dirty="0" err="1" smtClean="0"/>
              <a:t>eg</a:t>
            </a:r>
            <a:r>
              <a:rPr lang="en-US" dirty="0" smtClean="0"/>
              <a:t> windless sunny days</a:t>
            </a:r>
          </a:p>
          <a:p>
            <a:r>
              <a:rPr lang="en-US" dirty="0" smtClean="0"/>
              <a:t>Temperature inversion can lead to smog being trapped</a:t>
            </a:r>
          </a:p>
          <a:p>
            <a:r>
              <a:rPr lang="en-US" dirty="0" smtClean="0"/>
              <a:t>Temperature inversion begins on calm clear nights when the Earths surface rapidly cools</a:t>
            </a:r>
          </a:p>
          <a:p>
            <a:r>
              <a:rPr lang="en-US" dirty="0" smtClean="0"/>
              <a:t>The air near the ground then becomes cooler than the air above</a:t>
            </a:r>
          </a:p>
          <a:p>
            <a:r>
              <a:rPr lang="en-US" dirty="0" smtClean="0"/>
              <a:t>This colder, denser layer then traps any smog formed during the day, giving more time for primary pollutants to react</a:t>
            </a:r>
          </a:p>
          <a:p>
            <a:r>
              <a:rPr lang="en-US" dirty="0" smtClean="0"/>
              <a:t>This can last for several days until broken up by 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7857"/>
            <a:ext cx="6858000" cy="37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Ozone is considered a pollutant when formed in the troposphere</a:t>
            </a:r>
          </a:p>
          <a:p>
            <a:r>
              <a:rPr lang="en-US" dirty="0" smtClean="0"/>
              <a:t>Ozone causes yellowing of plant leaves and a reduction of photosynthesis</a:t>
            </a:r>
          </a:p>
          <a:p>
            <a:r>
              <a:rPr lang="en-US" dirty="0" smtClean="0"/>
              <a:t>Ozone is a respiratory irritant, causing coughing and restriction of airways</a:t>
            </a:r>
          </a:p>
          <a:p>
            <a:r>
              <a:rPr lang="en-US" dirty="0" smtClean="0"/>
              <a:t>It also causes rubber to harden and crack, affecting rubber seals</a:t>
            </a:r>
          </a:p>
          <a:p>
            <a:r>
              <a:rPr lang="en-US" dirty="0" smtClean="0"/>
              <a:t>Ozone is formed when intense sunlight and high concentrations of NO</a:t>
            </a:r>
            <a:r>
              <a:rPr lang="en-US" baseline="-25000" dirty="0" smtClean="0"/>
              <a:t>2</a:t>
            </a:r>
            <a:r>
              <a:rPr lang="en-US" dirty="0" smtClean="0"/>
              <a:t> are found</a:t>
            </a:r>
          </a:p>
          <a:p>
            <a:r>
              <a:rPr lang="en-US" dirty="0" smtClean="0"/>
              <a:t>Sunlight splits an oxygen atom from the NO2 to form NO and a highly reactive oxygen atom</a:t>
            </a:r>
          </a:p>
          <a:p>
            <a:r>
              <a:rPr lang="en-US" dirty="0"/>
              <a:t>NO</a:t>
            </a:r>
            <a:r>
              <a:rPr lang="fr-FR" baseline="-25000" dirty="0"/>
              <a:t>2</a:t>
            </a:r>
            <a:r>
              <a:rPr lang="en-US" dirty="0"/>
              <a:t>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NO </a:t>
            </a:r>
            <a:r>
              <a:rPr lang="en-US" dirty="0"/>
              <a:t>+ </a:t>
            </a:r>
            <a:r>
              <a:rPr lang="en-US" dirty="0" smtClean="0"/>
              <a:t>O</a:t>
            </a:r>
          </a:p>
          <a:p>
            <a:r>
              <a:rPr lang="en-AU" dirty="0" smtClean="0"/>
              <a:t>The oxygen atom then reacts with oxygen gas to from ozone</a:t>
            </a:r>
          </a:p>
          <a:p>
            <a:r>
              <a:rPr lang="en-US" dirty="0"/>
              <a:t>O  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  O</a:t>
            </a:r>
            <a:r>
              <a:rPr lang="fr-FR" baseline="-25000" dirty="0" smtClean="0"/>
              <a:t>2</a:t>
            </a:r>
            <a:r>
              <a:rPr lang="fr-FR" baseline="-25000" dirty="0"/>
              <a:t> </a:t>
            </a:r>
            <a:r>
              <a:rPr lang="fr-FR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 smtClean="0"/>
              <a:t>  O</a:t>
            </a:r>
            <a:r>
              <a:rPr lang="fr-FR" baseline="-25000" dirty="0" smtClean="0"/>
              <a:t>3</a:t>
            </a:r>
            <a:r>
              <a:rPr lang="en-AU" dirty="0" smtClean="0"/>
              <a:t> 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Photochemical 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concentration of primary pollutants generally rises sharply during peak morning traffic</a:t>
            </a:r>
          </a:p>
          <a:p>
            <a:r>
              <a:rPr lang="en-US" dirty="0" smtClean="0"/>
              <a:t>The peak concentration of secondary pollutants generally occurs later in the day as the primary pollutants are converted by sunlight</a:t>
            </a:r>
          </a:p>
          <a:p>
            <a:r>
              <a:rPr lang="en-US" dirty="0" smtClean="0"/>
              <a:t>The peak concentration of ozone then occurs during the afternoon</a:t>
            </a:r>
          </a:p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87" y="3540126"/>
            <a:ext cx="5088194" cy="26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Catalytic converters can reduce the amount of pollutants coming from a cars exhaust</a:t>
            </a:r>
          </a:p>
          <a:p>
            <a:r>
              <a:rPr lang="en-US" dirty="0" smtClean="0"/>
              <a:t>They have a simple design, but are expensive due to the catalyst metals required (often an alloy of platinum and rhodium)</a:t>
            </a:r>
          </a:p>
          <a:p>
            <a:r>
              <a:rPr lang="en-US" dirty="0" smtClean="0"/>
              <a:t>The platinum speeds up reactions with oxygen</a:t>
            </a:r>
          </a:p>
          <a:p>
            <a:r>
              <a:rPr lang="en-US" dirty="0" smtClean="0"/>
              <a:t>CO and </a:t>
            </a:r>
            <a:r>
              <a:rPr lang="en-US" dirty="0" err="1" smtClean="0"/>
              <a:t>unburnt</a:t>
            </a:r>
            <a:r>
              <a:rPr lang="en-US" dirty="0" smtClean="0"/>
              <a:t> hydrocarbons produced from incomplete combustion are </a:t>
            </a:r>
            <a:r>
              <a:rPr lang="en-US" dirty="0" err="1" smtClean="0"/>
              <a:t>oxidised</a:t>
            </a:r>
            <a:endParaRPr lang="en-US" dirty="0" smtClean="0"/>
          </a:p>
          <a:p>
            <a:endParaRPr lang="en-US" baseline="-25000" dirty="0" smtClean="0"/>
          </a:p>
          <a:p>
            <a:r>
              <a:rPr lang="en-AU" dirty="0" smtClean="0"/>
              <a:t>Rhodium helps to convert NO into nitrogen and CO</a:t>
            </a:r>
            <a:r>
              <a:rPr lang="en-AU" baseline="-25000" dirty="0" smtClean="0"/>
              <a:t>2</a:t>
            </a:r>
          </a:p>
          <a:p>
            <a:r>
              <a:rPr lang="en-US" dirty="0" smtClean="0"/>
              <a:t>2CO</a:t>
            </a:r>
            <a:r>
              <a:rPr lang="en-US" baseline="-25000" dirty="0" smtClean="0"/>
              <a:t>(g)</a:t>
            </a:r>
            <a:r>
              <a:rPr lang="en-US" dirty="0" smtClean="0"/>
              <a:t>    +    2NO</a:t>
            </a:r>
            <a:r>
              <a:rPr lang="en-US" baseline="-25000" dirty="0" smtClean="0"/>
              <a:t>(g)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 N</a:t>
            </a:r>
            <a:r>
              <a:rPr lang="en-US" baseline="-25000" dirty="0" smtClean="0"/>
              <a:t>2(g)</a:t>
            </a:r>
            <a:r>
              <a:rPr lang="en-US" dirty="0" smtClean="0"/>
              <a:t>     +      2CO</a:t>
            </a:r>
            <a:r>
              <a:rPr lang="en-US" baseline="-25000" dirty="0" smtClean="0"/>
              <a:t>2(g)</a:t>
            </a:r>
          </a:p>
          <a:p>
            <a:r>
              <a:rPr lang="en-US" dirty="0" smtClean="0"/>
              <a:t>2NO</a:t>
            </a:r>
            <a:r>
              <a:rPr lang="en-US" baseline="-25000" dirty="0" smtClean="0"/>
              <a:t>(g)</a:t>
            </a:r>
            <a:r>
              <a:rPr lang="en-US" dirty="0" smtClean="0"/>
              <a:t>    +     4H</a:t>
            </a:r>
            <a:r>
              <a:rPr lang="en-US" baseline="-25000" dirty="0" smtClean="0"/>
              <a:t>2(g)</a:t>
            </a:r>
            <a:r>
              <a:rPr lang="en-US" dirty="0" smtClean="0"/>
              <a:t>	    N</a:t>
            </a:r>
            <a:r>
              <a:rPr lang="en-US" baseline="-25000" dirty="0" smtClean="0"/>
              <a:t>2(g)</a:t>
            </a:r>
            <a:r>
              <a:rPr lang="en-US" dirty="0" smtClean="0"/>
              <a:t>	  +</a:t>
            </a:r>
            <a:r>
              <a:rPr lang="en-US" dirty="0"/>
              <a:t> </a:t>
            </a:r>
            <a:r>
              <a:rPr lang="en-US" dirty="0" smtClean="0"/>
              <a:t>      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(g)</a:t>
            </a:r>
            <a:endParaRPr lang="en-AU" baseline="-25000" dirty="0" smtClean="0"/>
          </a:p>
          <a:p>
            <a:endParaRPr lang="en-AU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491880" y="2492375"/>
            <a:ext cx="4871070" cy="1470025"/>
          </a:xfrm>
        </p:spPr>
        <p:txBody>
          <a:bodyPr/>
          <a:lstStyle/>
          <a:p>
            <a:pPr algn="ctr"/>
            <a:r>
              <a:rPr lang="en-AU" dirty="0"/>
              <a:t>Monitoring the Environment</a:t>
            </a:r>
            <a:endParaRPr lang="en-US" dirty="0" smtClean="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3851920" y="4149080"/>
            <a:ext cx="4483968" cy="1752600"/>
          </a:xfrm>
        </p:spPr>
        <p:txBody>
          <a:bodyPr/>
          <a:lstStyle/>
          <a:p>
            <a:r>
              <a:rPr lang="en-AU" dirty="0" smtClean="0"/>
              <a:t>Analytical Chemistry</a:t>
            </a:r>
          </a:p>
        </p:txBody>
      </p:sp>
    </p:spTree>
    <p:extLst>
      <p:ext uri="{BB962C8B-B14F-4D97-AF65-F5344CB8AC3E}">
        <p14:creationId xmlns:p14="http://schemas.microsoft.com/office/powerpoint/2010/main" val="1616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mtClean="0"/>
              <a:t>Amount of a substance</a:t>
            </a:r>
          </a:p>
          <a:p>
            <a:pPr>
              <a:lnSpc>
                <a:spcPct val="200000"/>
              </a:lnSpc>
            </a:pPr>
            <a:r>
              <a:rPr lang="en-US" smtClean="0"/>
              <a:t>A way to compare amounts of substances that react</a:t>
            </a:r>
          </a:p>
          <a:p>
            <a:pPr>
              <a:lnSpc>
                <a:spcPct val="200000"/>
              </a:lnSpc>
            </a:pPr>
            <a:r>
              <a:rPr lang="en-US" smtClean="0"/>
              <a:t>The number of particles in 12.000g of carbon-12</a:t>
            </a:r>
          </a:p>
          <a:p>
            <a:pPr>
              <a:lnSpc>
                <a:spcPct val="200000"/>
              </a:lnSpc>
            </a:pPr>
            <a:r>
              <a:rPr lang="en-US" smtClean="0"/>
              <a:t>Equivalent to Avagadro’s Number: 6.02 x 10</a:t>
            </a:r>
            <a:r>
              <a:rPr lang="en-US" baseline="3000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9364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Greenhouse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Earth’s surface absorbs short-wave radiation from the sun (visible light and UV rays), which is then re-emitted as long wave infra-red (IR) radiation. </a:t>
            </a:r>
            <a:endParaRPr lang="en-AU" dirty="0" smtClean="0"/>
          </a:p>
          <a:p>
            <a:r>
              <a:rPr lang="en-AU" dirty="0" smtClean="0"/>
              <a:t>Some </a:t>
            </a:r>
            <a:r>
              <a:rPr lang="en-AU" dirty="0"/>
              <a:t>gases in the atmosphere trap part of this IR radiation, thereby warming the Earth’s atmosphere. </a:t>
            </a:r>
            <a:endParaRPr lang="en-AU" dirty="0" smtClean="0"/>
          </a:p>
          <a:p>
            <a:r>
              <a:rPr lang="en-AU" dirty="0" smtClean="0"/>
              <a:t>These </a:t>
            </a:r>
            <a:r>
              <a:rPr lang="en-AU" dirty="0"/>
              <a:t>gases are referred to as greenhouse gases. Common greenhouse gases </a:t>
            </a:r>
            <a:r>
              <a:rPr lang="en-AU" dirty="0" smtClean="0"/>
              <a:t>include CO</a:t>
            </a:r>
            <a:r>
              <a:rPr lang="en-AU" baseline="-25000" dirty="0" smtClean="0"/>
              <a:t>2</a:t>
            </a:r>
            <a:r>
              <a:rPr lang="en-AU" dirty="0" smtClean="0"/>
              <a:t>, </a:t>
            </a:r>
            <a:r>
              <a:rPr lang="en-AU" dirty="0"/>
              <a:t>H</a:t>
            </a:r>
            <a:r>
              <a:rPr lang="en-AU" baseline="-25000" dirty="0"/>
              <a:t>2</a:t>
            </a:r>
            <a:r>
              <a:rPr lang="en-AU" dirty="0"/>
              <a:t>O and CH</a:t>
            </a:r>
            <a:r>
              <a:rPr lang="en-AU" baseline="-25000" dirty="0"/>
              <a:t>4</a:t>
            </a:r>
            <a:r>
              <a:rPr lang="en-AU" dirty="0"/>
              <a:t> (methane). </a:t>
            </a:r>
            <a:endParaRPr lang="en-AU" dirty="0" smtClean="0"/>
          </a:p>
          <a:p>
            <a:r>
              <a:rPr lang="en-AU" dirty="0" smtClean="0"/>
              <a:t>Their </a:t>
            </a:r>
            <a:r>
              <a:rPr lang="en-AU" dirty="0"/>
              <a:t>polar covalent bonds stretch and bend to absorb the IR radiation</a:t>
            </a:r>
            <a:r>
              <a:rPr lang="en-AU" dirty="0" smtClean="0"/>
              <a:t>.</a:t>
            </a:r>
            <a:r>
              <a:rPr lang="en-AU" dirty="0"/>
              <a:t> </a:t>
            </a:r>
          </a:p>
          <a:p>
            <a:r>
              <a:rPr lang="en-AU" dirty="0"/>
              <a:t>The mechanism by which these gases maintain a temperature in the Earth’s atmosphere that can support life is known as the </a:t>
            </a:r>
            <a:r>
              <a:rPr lang="en-AU" b="1" dirty="0"/>
              <a:t>Natural Greenhouse Effect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75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Molar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Can be derived from the periodic table</a:t>
            </a:r>
          </a:p>
          <a:p>
            <a:r>
              <a:rPr lang="en-US" smtClean="0"/>
              <a:t>4 significant figures</a:t>
            </a:r>
          </a:p>
          <a:p>
            <a:endParaRPr lang="en-US" smtClean="0"/>
          </a:p>
          <a:p>
            <a:r>
              <a:rPr lang="en-US" smtClean="0"/>
              <a:t>m = n M		n = m / M		M = m / n</a:t>
            </a:r>
          </a:p>
          <a:p>
            <a:endParaRPr lang="en-US" smtClean="0"/>
          </a:p>
          <a:p>
            <a:r>
              <a:rPr lang="en-US" smtClean="0"/>
              <a:t>Units of g mol</a:t>
            </a:r>
            <a:r>
              <a:rPr lang="en-US" baseline="3000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875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Final answer to contain the same number of significant figures as </a:t>
            </a:r>
            <a:r>
              <a:rPr lang="en-US" b="1" u="sng" dirty="0" smtClean="0"/>
              <a:t>least precise </a:t>
            </a:r>
            <a:r>
              <a:rPr lang="en-US" dirty="0" smtClean="0"/>
              <a:t>piece of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 not round until final answer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Count from first non zero digit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With a decimal point, zeros at the end count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Without a decimal point zeros at the end do not count</a:t>
            </a:r>
          </a:p>
        </p:txBody>
      </p:sp>
    </p:spTree>
    <p:extLst>
      <p:ext uri="{BB962C8B-B14F-4D97-AF65-F5344CB8AC3E}">
        <p14:creationId xmlns:p14="http://schemas.microsoft.com/office/powerpoint/2010/main" val="35884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Supportive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Calculate the number of moles in 2.2g of CO</a:t>
            </a:r>
            <a:r>
              <a:rPr lang="en-US" baseline="-2500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mtClean="0"/>
              <a:t>m = n M		n = m / M</a:t>
            </a:r>
            <a:endParaRPr lang="en-US" baseline="-25000" smtClean="0"/>
          </a:p>
          <a:p>
            <a:pPr>
              <a:lnSpc>
                <a:spcPct val="150000"/>
              </a:lnSpc>
            </a:pPr>
            <a:r>
              <a:rPr lang="en-US" smtClean="0"/>
              <a:t>n = 2.2 / (12.01 + 16.00 x 2)</a:t>
            </a:r>
          </a:p>
          <a:p>
            <a:pPr>
              <a:lnSpc>
                <a:spcPct val="150000"/>
              </a:lnSpc>
            </a:pPr>
            <a:r>
              <a:rPr lang="en-US" smtClean="0"/>
              <a:t>n = 0.050 mol (2 sf)</a:t>
            </a:r>
          </a:p>
        </p:txBody>
      </p:sp>
    </p:spTree>
    <p:extLst>
      <p:ext uri="{BB962C8B-B14F-4D97-AF65-F5344CB8AC3E}">
        <p14:creationId xmlns:p14="http://schemas.microsoft.com/office/powerpoint/2010/main" val="2910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Supportive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Calculate the mass of 0.200 </a:t>
            </a:r>
            <a:r>
              <a:rPr lang="en-US" dirty="0" err="1" smtClean="0"/>
              <a:t>mol</a:t>
            </a:r>
            <a:r>
              <a:rPr lang="en-US" dirty="0" smtClean="0"/>
              <a:t> of </a:t>
            </a:r>
            <a:r>
              <a:rPr lang="en-AU" dirty="0"/>
              <a:t>Na</a:t>
            </a:r>
            <a:r>
              <a:rPr lang="en-AU" baseline="-25000" dirty="0"/>
              <a:t>2</a:t>
            </a:r>
            <a:r>
              <a:rPr lang="en-AU" dirty="0"/>
              <a:t>CO</a:t>
            </a:r>
            <a:r>
              <a:rPr lang="en-AU" baseline="-25000" dirty="0"/>
              <a:t>3</a:t>
            </a:r>
            <a:r>
              <a:rPr lang="en-AU" dirty="0" smtClean="0"/>
              <a:t>.</a:t>
            </a:r>
          </a:p>
          <a:p>
            <a:r>
              <a:rPr lang="en-AU" dirty="0" smtClean="0"/>
              <a:t>m = n M</a:t>
            </a:r>
          </a:p>
          <a:p>
            <a:r>
              <a:rPr lang="en-AU" dirty="0" smtClean="0"/>
              <a:t>m = 0.200 x (22.99 x 2 + 12.01 + 16.00 x 3)</a:t>
            </a:r>
          </a:p>
          <a:p>
            <a:r>
              <a:rPr lang="en-AU" dirty="0" smtClean="0"/>
              <a:t>21.198 g </a:t>
            </a:r>
          </a:p>
          <a:p>
            <a:r>
              <a:rPr lang="en-AU" dirty="0" smtClean="0"/>
              <a:t>21.2 g (3sf)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Concentration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AU" dirty="0" smtClean="0"/>
                  <a:t>Concentration can be described using many different standard conventions. In general it is: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AU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𝑎𝑚𝑜𝑢𝑛𝑡</m:t>
                        </m:r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en-AU" i="1">
                            <a:latin typeface="Cambria Math"/>
                          </a:rPr>
                          <m:t>𝑜𝑓</m:t>
                        </m:r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𝑠𝑜𝑙𝑢𝑡𝑒</m:t>
                        </m:r>
                        <m:r>
                          <a:rPr lang="en-AU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𝑎𝑚𝑜𝑢𝑛𝑡</m:t>
                        </m:r>
                        <m:r>
                          <a:rPr lang="en-AU" i="1">
                            <a:latin typeface="Cambria Math"/>
                          </a:rPr>
                          <m:t> </m:t>
                        </m:r>
                        <m:r>
                          <a:rPr lang="en-AU" i="1">
                            <a:latin typeface="Cambria Math"/>
                          </a:rPr>
                          <m:t>𝑜𝑓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𝑠𝑜𝑙𝑣𝑒𝑛𝑡</m:t>
                        </m:r>
                        <m:r>
                          <a:rPr lang="en-AU" i="1">
                            <a:latin typeface="Cambria Math"/>
                          </a:rPr>
                          <m:t>              </m:t>
                        </m:r>
                      </m:den>
                    </m:f>
                  </m:oMath>
                </a14:m>
                <a:endParaRPr lang="en-AU" dirty="0"/>
              </a:p>
              <a:p>
                <a:r>
                  <a:rPr lang="en-AU" dirty="0"/>
                  <a:t>We can use the units of the concentration to determine what the units of the solute and solvent should be. Some common units of concentration are mol L</a:t>
                </a:r>
                <a:r>
                  <a:rPr lang="en-AU" baseline="30000" dirty="0"/>
                  <a:t>-1</a:t>
                </a:r>
                <a:r>
                  <a:rPr lang="en-AU" dirty="0"/>
                  <a:t> and </a:t>
                </a:r>
                <a:r>
                  <a:rPr lang="en-AU" dirty="0" smtClean="0"/>
                  <a:t>g L</a:t>
                </a:r>
                <a:r>
                  <a:rPr lang="en-AU" baseline="30000" dirty="0" smtClean="0"/>
                  <a:t>-1</a:t>
                </a:r>
                <a:r>
                  <a:rPr lang="en-AU" dirty="0"/>
                  <a:t>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780" t="-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7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b="1" dirty="0" err="1"/>
              <a:t>mol</a:t>
            </a:r>
            <a:r>
              <a:rPr lang="en-AU" b="1" dirty="0"/>
              <a:t> L</a:t>
            </a:r>
            <a:r>
              <a:rPr lang="en-AU" b="1" baseline="30000" dirty="0"/>
              <a:t>-</a:t>
            </a:r>
            <a:r>
              <a:rPr lang="en-AU" b="1" baseline="30000" dirty="0" smtClean="0"/>
              <a:t>1</a:t>
            </a:r>
            <a:r>
              <a:rPr lang="en-AU" dirty="0"/>
              <a:t> </a:t>
            </a:r>
            <a:r>
              <a:rPr lang="en-AU" dirty="0" smtClean="0"/>
              <a:t>(</a:t>
            </a:r>
            <a:r>
              <a:rPr lang="en-AU" dirty="0"/>
              <a:t>moles per litre</a:t>
            </a:r>
            <a:r>
              <a:rPr lang="en-AU" dirty="0" smtClean="0"/>
              <a:t>) =</a:t>
            </a:r>
            <a:r>
              <a:rPr lang="en-AU" dirty="0"/>
              <a:t> </a:t>
            </a:r>
            <a:r>
              <a:rPr lang="en-AU" dirty="0" smtClean="0"/>
              <a:t>n </a:t>
            </a:r>
            <a:r>
              <a:rPr lang="en-AU" dirty="0"/>
              <a:t>(moles) / V (litres</a:t>
            </a:r>
            <a:r>
              <a:rPr lang="en-AU" dirty="0" smtClean="0"/>
              <a:t>)</a:t>
            </a:r>
            <a:endParaRPr lang="en-AU" dirty="0"/>
          </a:p>
          <a:p>
            <a:pPr fontAlgn="auto">
              <a:spcAft>
                <a:spcPts val="0"/>
              </a:spcAft>
              <a:defRPr/>
            </a:pPr>
            <a:r>
              <a:rPr lang="en-AU" b="1" dirty="0" smtClean="0"/>
              <a:t>g </a:t>
            </a:r>
            <a:r>
              <a:rPr lang="en-AU" b="1" dirty="0"/>
              <a:t>L</a:t>
            </a:r>
            <a:r>
              <a:rPr lang="en-AU" b="1" baseline="30000" dirty="0"/>
              <a:t>-1</a:t>
            </a:r>
            <a:r>
              <a:rPr lang="en-AU" dirty="0"/>
              <a:t>	(grams per litre</a:t>
            </a:r>
            <a:r>
              <a:rPr lang="en-AU" dirty="0" smtClean="0"/>
              <a:t>) =</a:t>
            </a:r>
            <a:r>
              <a:rPr lang="en-AU" dirty="0"/>
              <a:t> </a:t>
            </a:r>
            <a:r>
              <a:rPr lang="en-AU" dirty="0" smtClean="0"/>
              <a:t>mass </a:t>
            </a:r>
            <a:r>
              <a:rPr lang="en-AU" dirty="0"/>
              <a:t>(grams) / V (litres</a:t>
            </a:r>
            <a:r>
              <a:rPr lang="en-AU" dirty="0" smtClean="0"/>
              <a:t>)</a:t>
            </a:r>
            <a:endParaRPr lang="en-AU" dirty="0"/>
          </a:p>
          <a:p>
            <a:pPr fontAlgn="auto">
              <a:spcAft>
                <a:spcPts val="0"/>
              </a:spcAft>
              <a:defRPr/>
            </a:pPr>
            <a:r>
              <a:rPr lang="en-AU" b="1" dirty="0" smtClean="0"/>
              <a:t>% </a:t>
            </a:r>
            <a:r>
              <a:rPr lang="en-AU" b="1" dirty="0"/>
              <a:t>w/</a:t>
            </a:r>
            <a:r>
              <a:rPr lang="en-AU" b="1" dirty="0" smtClean="0"/>
              <a:t>v</a:t>
            </a:r>
            <a:r>
              <a:rPr lang="en-AU" dirty="0"/>
              <a:t> </a:t>
            </a:r>
            <a:r>
              <a:rPr lang="en-AU" dirty="0" smtClean="0"/>
              <a:t>(</a:t>
            </a:r>
            <a:r>
              <a:rPr lang="en-AU" dirty="0" err="1"/>
              <a:t>percent</a:t>
            </a:r>
            <a:r>
              <a:rPr lang="en-AU" dirty="0"/>
              <a:t> weight per volume</a:t>
            </a:r>
            <a:r>
              <a:rPr lang="en-AU" dirty="0" smtClean="0"/>
              <a:t>) =</a:t>
            </a:r>
            <a:r>
              <a:rPr lang="en-AU" dirty="0"/>
              <a:t> </a:t>
            </a:r>
            <a:endParaRPr lang="en-AU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mass </a:t>
            </a:r>
            <a:r>
              <a:rPr lang="en-AU" dirty="0"/>
              <a:t>(grams) / 100 </a:t>
            </a:r>
            <a:r>
              <a:rPr lang="en-AU" dirty="0" smtClean="0"/>
              <a:t>mL</a:t>
            </a:r>
            <a:endParaRPr lang="en-AU" dirty="0"/>
          </a:p>
          <a:p>
            <a:pPr fontAlgn="auto">
              <a:spcAft>
                <a:spcPts val="0"/>
              </a:spcAft>
              <a:defRPr/>
            </a:pPr>
            <a:r>
              <a:rPr lang="en-AU" b="1" dirty="0" smtClean="0"/>
              <a:t>ppm </a:t>
            </a:r>
            <a:r>
              <a:rPr lang="en-AU" b="1" dirty="0"/>
              <a:t>(mg L</a:t>
            </a:r>
            <a:r>
              <a:rPr lang="en-AU" b="1" baseline="30000" dirty="0"/>
              <a:t>-1</a:t>
            </a:r>
            <a:r>
              <a:rPr lang="en-AU" b="1" dirty="0"/>
              <a:t>)	</a:t>
            </a:r>
            <a:r>
              <a:rPr lang="en-AU" dirty="0"/>
              <a:t>(parts per million</a:t>
            </a:r>
            <a:r>
              <a:rPr lang="en-AU" dirty="0" smtClean="0"/>
              <a:t>) =</a:t>
            </a:r>
            <a:r>
              <a:rPr lang="en-AU" dirty="0"/>
              <a:t> </a:t>
            </a:r>
            <a:endParaRPr lang="en-AU" dirty="0" smtClean="0"/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mass </a:t>
            </a:r>
            <a:r>
              <a:rPr lang="en-AU" dirty="0"/>
              <a:t>(milligrams, mg) / V (litres)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b="1" dirty="0" smtClean="0"/>
              <a:t>ppb </a:t>
            </a:r>
            <a:r>
              <a:rPr lang="en-AU" b="1" dirty="0"/>
              <a:t>(</a:t>
            </a:r>
            <a:r>
              <a:rPr lang="en-AU" b="1" dirty="0">
                <a:sym typeface="Symbol"/>
              </a:rPr>
              <a:t></a:t>
            </a:r>
            <a:r>
              <a:rPr lang="en-AU" b="1" dirty="0"/>
              <a:t>g L</a:t>
            </a:r>
            <a:r>
              <a:rPr lang="en-AU" b="1" baseline="30000" dirty="0"/>
              <a:t>-1</a:t>
            </a:r>
            <a:r>
              <a:rPr lang="en-AU" b="1" dirty="0"/>
              <a:t>)</a:t>
            </a:r>
            <a:r>
              <a:rPr lang="en-AU" dirty="0"/>
              <a:t>	(parts per billion</a:t>
            </a:r>
            <a:r>
              <a:rPr lang="en-AU" dirty="0" smtClean="0"/>
              <a:t>)</a:t>
            </a:r>
            <a:r>
              <a:rPr lang="en-AU" dirty="0"/>
              <a:t> </a:t>
            </a:r>
            <a:r>
              <a:rPr lang="en-AU" dirty="0" smtClean="0"/>
              <a:t>=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mass </a:t>
            </a:r>
            <a:r>
              <a:rPr lang="en-AU" dirty="0"/>
              <a:t>(micrograms, </a:t>
            </a:r>
            <a:r>
              <a:rPr lang="en-AU" dirty="0">
                <a:sym typeface="Symbol"/>
              </a:rPr>
              <a:t></a:t>
            </a:r>
            <a:r>
              <a:rPr lang="en-AU" dirty="0"/>
              <a:t>g) / V (litres</a:t>
            </a:r>
            <a:r>
              <a:rPr lang="en-AU" dirty="0" smtClean="0"/>
              <a:t>)</a:t>
            </a:r>
            <a:endParaRPr lang="en-AU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Molar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Concentration involving moles is also referred to as </a:t>
            </a:r>
            <a:r>
              <a:rPr lang="en-US" b="1" u="sng" dirty="0" smtClean="0"/>
              <a:t>molarity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Molar concentration (C) measures in </a:t>
            </a:r>
            <a:r>
              <a:rPr lang="en-US" dirty="0" err="1" smtClean="0"/>
              <a:t>mol</a:t>
            </a:r>
            <a:r>
              <a:rPr lang="en-US" dirty="0" smtClean="0"/>
              <a:t> L</a:t>
            </a:r>
            <a:r>
              <a:rPr lang="en-US" baseline="30000" dirty="0" smtClean="0"/>
              <a:t>-1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 = n / v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will occasionally see molarity written using M,              </a:t>
            </a:r>
            <a:r>
              <a:rPr lang="en-US" dirty="0" err="1" smtClean="0"/>
              <a:t>eg</a:t>
            </a:r>
            <a:r>
              <a:rPr lang="en-US" dirty="0" smtClean="0"/>
              <a:t> 0.2M is equivalent to 0.2 mol </a:t>
            </a:r>
            <a:r>
              <a:rPr lang="en-AU" dirty="0"/>
              <a:t>L</a:t>
            </a:r>
            <a:r>
              <a:rPr lang="en-AU" baseline="30000" dirty="0"/>
              <a:t>-1</a:t>
            </a:r>
            <a:r>
              <a:rPr lang="en-AU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2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Supportive Questions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Calculate the molarity when 0.20 mol of </a:t>
            </a:r>
            <a:r>
              <a:rPr lang="en-US" dirty="0" err="1" smtClean="0"/>
              <a:t>HCl</a:t>
            </a:r>
            <a:r>
              <a:rPr lang="en-US" dirty="0" smtClean="0"/>
              <a:t> is dissolved in 500.0 ml of water.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 = n / v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 = 0.2 / 0.5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 = 0.40 mol L</a:t>
            </a:r>
            <a:r>
              <a:rPr lang="en-US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5073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6530759" y="4857750"/>
            <a:ext cx="1365250" cy="995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46875" y="1930400"/>
            <a:ext cx="1365250" cy="995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9463" y="5140246"/>
            <a:ext cx="1365250" cy="995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5000" y="1872734"/>
            <a:ext cx="1365250" cy="995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17248" y="3185894"/>
            <a:ext cx="1365250" cy="995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</a:rPr>
              <a:t>Concentration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1214" y="2152650"/>
            <a:ext cx="1458912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</a:rPr>
              <a:t>mol</a:t>
            </a:r>
            <a:r>
              <a:rPr lang="en-US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</a:rPr>
              <a:t> L</a:t>
            </a:r>
            <a:r>
              <a:rPr lang="en-US" sz="2400" baseline="30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</a:rPr>
              <a:t>-1</a:t>
            </a:r>
            <a:endParaRPr lang="en-US" sz="2400" baseline="30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2F2F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375" y="5397500"/>
            <a:ext cx="9156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  <a:latin typeface="+mn-lt"/>
              </a:rPr>
              <a:t>%w/v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5714" y="3418959"/>
            <a:ext cx="7706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  <a:latin typeface="+mn-lt"/>
              </a:rPr>
              <a:t>g L</a:t>
            </a:r>
            <a:r>
              <a:rPr lang="en-US" sz="2400" baseline="300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  <a:latin typeface="+mn-lt"/>
              </a:rPr>
              <a:t>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0" y="2152650"/>
            <a:ext cx="7830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  <a:latin typeface="+mn-lt"/>
              </a:rPr>
              <a:t>ppm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2419" y="5007917"/>
            <a:ext cx="6990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F2F2"/>
                </a:solidFill>
                <a:latin typeface="+mn-lt"/>
              </a:rPr>
              <a:t>ppb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1625" y="2620665"/>
            <a:ext cx="4988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xM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0126" y="4244459"/>
            <a:ext cx="5084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x10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2F2F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6846" y="4513305"/>
            <a:ext cx="593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x10</a:t>
            </a:r>
            <a:r>
              <a:rPr lang="en-US" baseline="30000" dirty="0"/>
              <a:t>6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2F2F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6846" y="2364264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x1000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00250" y="2614613"/>
            <a:ext cx="1651000" cy="80486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884363" y="2800350"/>
            <a:ext cx="1655762" cy="73818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70125" y="3879850"/>
            <a:ext cx="1381125" cy="1358900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413000" y="4052888"/>
            <a:ext cx="1382713" cy="1344612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14875" y="2354263"/>
            <a:ext cx="2095500" cy="931862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714875" y="2614613"/>
            <a:ext cx="2095500" cy="923925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14875" y="3787775"/>
            <a:ext cx="2095500" cy="1331913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565650" y="3879850"/>
            <a:ext cx="2119313" cy="1358900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13600" y="2828925"/>
            <a:ext cx="0" cy="1784350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397750" y="2828925"/>
            <a:ext cx="31750" cy="1784350"/>
          </a:xfrm>
          <a:prstGeom prst="straightConnector1">
            <a:avLst/>
          </a:prstGeom>
          <a:ln>
            <a:solidFill>
              <a:srgbClr val="F2F2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35214" y="1571883"/>
            <a:ext cx="536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concentration conversion table: know it, love it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413000" y="6299200"/>
            <a:ext cx="60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Hint: moving left you divide, moving right you multiply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11545" y="3465125"/>
            <a:ext cx="761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x1000</a:t>
            </a:r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Mole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A balanced equation provides the mole ratios of the substances that react or are produced during a reaction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We can use these ratios to calculate unknown quantities</a:t>
            </a:r>
          </a:p>
          <a:p>
            <a:pPr>
              <a:lnSpc>
                <a:spcPct val="150000"/>
              </a:lnSpc>
              <a:defRPr/>
            </a:pPr>
            <a:r>
              <a:rPr lang="en-AU" dirty="0"/>
              <a:t>The relative amounts (in moles) of substances reacting or produced during a reaction are indicated by the coefficients in the balanced equation for the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Enhanced Greenhouse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Human activities affect the concentration of certain greenhouse </a:t>
            </a:r>
            <a:r>
              <a:rPr lang="en-AU" dirty="0" smtClean="0"/>
              <a:t>gases</a:t>
            </a:r>
          </a:p>
          <a:p>
            <a:r>
              <a:rPr lang="en-AU" dirty="0" smtClean="0"/>
              <a:t>They therefore </a:t>
            </a:r>
            <a:r>
              <a:rPr lang="en-AU" dirty="0"/>
              <a:t>have the potential to disrupt the thermal equilibrium of the atmosphere. </a:t>
            </a:r>
            <a:endParaRPr lang="en-AU" dirty="0" smtClean="0"/>
          </a:p>
          <a:p>
            <a:r>
              <a:rPr lang="en-AU" dirty="0" smtClean="0"/>
              <a:t>An </a:t>
            </a:r>
            <a:r>
              <a:rPr lang="en-AU" dirty="0"/>
              <a:t>increase in the concentration of greenhouse gases in the atmosphere trap a greater amount of IR radiation. </a:t>
            </a:r>
          </a:p>
          <a:p>
            <a:endParaRPr lang="en-AU" dirty="0"/>
          </a:p>
          <a:p>
            <a:r>
              <a:rPr lang="en-AU" dirty="0"/>
              <a:t>The net result is that the temperature of the Earth’s atmosphere is raised. 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is known as the </a:t>
            </a:r>
            <a:r>
              <a:rPr lang="en-AU" b="1" dirty="0"/>
              <a:t>enhanced greenhouse effect.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4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Supportive Questions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Complete combustion of propanol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7</a:t>
            </a:r>
            <a:r>
              <a:rPr lang="en-US" dirty="0" smtClean="0"/>
              <a:t>OH</a:t>
            </a:r>
            <a:r>
              <a:rPr lang="en-US" baseline="-25000" dirty="0" smtClean="0"/>
              <a:t>(g)   </a:t>
            </a:r>
            <a:r>
              <a:rPr lang="en-US" dirty="0" smtClean="0"/>
              <a:t>+    O</a:t>
            </a:r>
            <a:r>
              <a:rPr lang="en-US" baseline="-25000" dirty="0" smtClean="0"/>
              <a:t>2(g)   </a:t>
            </a:r>
            <a:r>
              <a:rPr lang="en-US" dirty="0" smtClean="0"/>
              <a:t>		   CO</a:t>
            </a:r>
            <a:r>
              <a:rPr lang="en-US" baseline="-25000" dirty="0" smtClean="0"/>
              <a:t>2(g)  </a:t>
            </a:r>
            <a:r>
              <a:rPr lang="en-US" dirty="0" smtClean="0"/>
              <a:t>+ 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(g)</a:t>
            </a:r>
          </a:p>
          <a:p>
            <a:r>
              <a:rPr lang="en-US" dirty="0" smtClean="0"/>
              <a:t>Propanol : Oxygen = 1:4½ or 2:9</a:t>
            </a:r>
          </a:p>
          <a:p>
            <a:r>
              <a:rPr lang="en-US" dirty="0" smtClean="0"/>
              <a:t>Propanol : Carbon dioxide = 1:3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03624" y="2401286"/>
            <a:ext cx="650875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Supportive Questions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79463" y="1828800"/>
                <a:ext cx="7583487" cy="4208463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m = n M	n = m / M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n = 220 / (12.01 x 3 + 8 x 1.008 + 16)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n = 3.66 mol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AU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dirty="0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AU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AU" b="0" i="1" dirty="0" smtClean="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AU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dirty="0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dirty="0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b="0" i="1" dirty="0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AU" b="0" i="1" dirty="0" smtClean="0">
                                <a:latin typeface="Cambria Math"/>
                              </a:rPr>
                              <m:t>𝑂𝐻</m:t>
                            </m:r>
                            <m:r>
                              <a:rPr lang="en-AU" b="0" i="1" dirty="0" smtClean="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en-US" i="1" baseline="-2500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/>
                          </a:rPr>
                          <m:t>4.5</m:t>
                        </m:r>
                      </m:num>
                      <m:den>
                        <m:r>
                          <a:rPr lang="en-AU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n = 4.5 x 3.66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n = 16.47 mol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m = 16.47 x (16 x 2)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m = 527.17 g			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m = 530 g (2sf)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79463" y="1828800"/>
                <a:ext cx="7583487" cy="4208463"/>
              </a:xfrm>
              <a:prstGeom prst="rect">
                <a:avLst/>
              </a:prstGeom>
              <a:blipFill rotWithShape="1">
                <a:blip r:embed="rId2"/>
                <a:stretch>
                  <a:fillRect l="-965" t="-23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8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95360" cy="4937760"/>
          </a:xfrm>
        </p:spPr>
        <p:txBody>
          <a:bodyPr/>
          <a:lstStyle/>
          <a:p>
            <a:r>
              <a:rPr lang="en-AU" dirty="0"/>
              <a:t>A titration is a technique that enables a chemist to measure the concentration of a substance in a solution. </a:t>
            </a:r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involves using glassware that is calibrated for an exact volume.</a:t>
            </a:r>
          </a:p>
          <a:p>
            <a:r>
              <a:rPr lang="en-AU" dirty="0"/>
              <a:t>This volumetric analysis, involving a titration is a </a:t>
            </a:r>
            <a:r>
              <a:rPr lang="en-AU" i="1" dirty="0"/>
              <a:t>quantitative analysis</a:t>
            </a:r>
            <a:r>
              <a:rPr lang="en-AU" dirty="0"/>
              <a:t> because it involves finding the </a:t>
            </a:r>
            <a:r>
              <a:rPr lang="en-AU" i="1" dirty="0"/>
              <a:t>amount</a:t>
            </a:r>
            <a:r>
              <a:rPr lang="en-AU" dirty="0"/>
              <a:t> of a substance in a </a:t>
            </a:r>
            <a:r>
              <a:rPr lang="en-AU" dirty="0" smtClean="0"/>
              <a:t>solution</a:t>
            </a:r>
          </a:p>
          <a:p>
            <a:r>
              <a:rPr lang="en-AU" dirty="0"/>
              <a:t>There are 3 practical tasks associated with titrations</a:t>
            </a:r>
          </a:p>
          <a:p>
            <a:pPr lvl="1"/>
            <a:r>
              <a:rPr lang="en-AU" dirty="0" smtClean="0"/>
              <a:t>preparation </a:t>
            </a:r>
            <a:r>
              <a:rPr lang="en-AU" dirty="0"/>
              <a:t>of the </a:t>
            </a:r>
            <a:r>
              <a:rPr lang="en-AU" dirty="0" smtClean="0"/>
              <a:t>solutions</a:t>
            </a:r>
          </a:p>
          <a:p>
            <a:pPr lvl="1"/>
            <a:r>
              <a:rPr lang="en-AU" dirty="0"/>
              <a:t>preparation of the glassware </a:t>
            </a:r>
            <a:endParaRPr lang="en-AU" dirty="0" smtClean="0"/>
          </a:p>
          <a:p>
            <a:pPr lvl="1"/>
            <a:r>
              <a:rPr lang="en-AU" dirty="0"/>
              <a:t>performing the titration</a:t>
            </a:r>
          </a:p>
        </p:txBody>
      </p:sp>
    </p:spTree>
    <p:extLst>
      <p:ext uri="{BB962C8B-B14F-4D97-AF65-F5344CB8AC3E}">
        <p14:creationId xmlns:p14="http://schemas.microsoft.com/office/powerpoint/2010/main" val="1375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Rinsing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Rinsing of the apparatus is important to ensure </a:t>
            </a:r>
            <a:r>
              <a:rPr lang="en-AU" i="1" dirty="0"/>
              <a:t>accurate</a:t>
            </a:r>
            <a:r>
              <a:rPr lang="en-AU" dirty="0"/>
              <a:t> and </a:t>
            </a:r>
            <a:r>
              <a:rPr lang="en-AU" i="1" dirty="0"/>
              <a:t>precise</a:t>
            </a:r>
            <a:r>
              <a:rPr lang="en-AU" dirty="0"/>
              <a:t> </a:t>
            </a:r>
            <a:r>
              <a:rPr lang="en-AU" dirty="0" smtClean="0"/>
              <a:t>results</a:t>
            </a:r>
          </a:p>
          <a:p>
            <a:r>
              <a:rPr lang="en-AU" dirty="0"/>
              <a:t>With each apparatus, we either want to control the </a:t>
            </a:r>
            <a:r>
              <a:rPr lang="en-AU" b="1" dirty="0"/>
              <a:t>concentration</a:t>
            </a:r>
            <a:r>
              <a:rPr lang="en-AU" dirty="0"/>
              <a:t> </a:t>
            </a:r>
            <a:r>
              <a:rPr lang="en-AU" dirty="0" smtClean="0"/>
              <a:t>or the</a:t>
            </a:r>
            <a:r>
              <a:rPr lang="en-AU" dirty="0"/>
              <a:t> </a:t>
            </a:r>
            <a:r>
              <a:rPr lang="en-AU" b="1" dirty="0"/>
              <a:t>number of moles</a:t>
            </a:r>
          </a:p>
          <a:p>
            <a:r>
              <a:rPr lang="en-AU" dirty="0" smtClean="0"/>
              <a:t>To control the moles no more can be unknowingly added</a:t>
            </a:r>
          </a:p>
          <a:p>
            <a:r>
              <a:rPr lang="en-AU" dirty="0" smtClean="0"/>
              <a:t>Hence final rinse is with distilled water</a:t>
            </a:r>
          </a:p>
          <a:p>
            <a:endParaRPr lang="en-AU" dirty="0"/>
          </a:p>
          <a:p>
            <a:r>
              <a:rPr lang="en-AU" dirty="0" smtClean="0"/>
              <a:t>To control the concentration, it cannot be diluted</a:t>
            </a:r>
          </a:p>
          <a:p>
            <a:r>
              <a:rPr lang="en-AU" dirty="0" smtClean="0"/>
              <a:t>Hence final rinse is with the solution about to be used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96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484784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Volumetric flask and Conical Flask</a:t>
            </a:r>
          </a:p>
          <a:p>
            <a:pPr lvl="1"/>
            <a:r>
              <a:rPr lang="en-US" dirty="0" smtClean="0"/>
              <a:t>Rinse with distilled water</a:t>
            </a:r>
          </a:p>
          <a:p>
            <a:pPr lvl="1"/>
            <a:r>
              <a:rPr lang="en-US" dirty="0" smtClean="0"/>
              <a:t>Need to control moles of substance</a:t>
            </a:r>
          </a:p>
          <a:p>
            <a:r>
              <a:rPr lang="en-US" dirty="0" smtClean="0"/>
              <a:t>Pipette and Burette</a:t>
            </a:r>
          </a:p>
          <a:p>
            <a:pPr lvl="1"/>
            <a:r>
              <a:rPr lang="en-US" dirty="0" smtClean="0"/>
              <a:t>First rinse with distilled water</a:t>
            </a:r>
          </a:p>
          <a:p>
            <a:pPr lvl="1"/>
            <a:r>
              <a:rPr lang="en-US" dirty="0" smtClean="0"/>
              <a:t>Final rinse with solution they will contain</a:t>
            </a:r>
          </a:p>
          <a:p>
            <a:pPr lvl="1"/>
            <a:r>
              <a:rPr lang="en-US" dirty="0" smtClean="0"/>
              <a:t>Need to control the concentration of substance</a:t>
            </a:r>
          </a:p>
        </p:txBody>
      </p:sp>
    </p:spTree>
    <p:extLst>
      <p:ext uri="{BB962C8B-B14F-4D97-AF65-F5344CB8AC3E}">
        <p14:creationId xmlns:p14="http://schemas.microsoft.com/office/powerpoint/2010/main" val="25238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Flask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84784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Weigh mass of solute on watch glass</a:t>
            </a:r>
          </a:p>
          <a:p>
            <a:r>
              <a:rPr lang="en-US" dirty="0" smtClean="0"/>
              <a:t>Transfer to flask using dry funnel</a:t>
            </a:r>
          </a:p>
          <a:p>
            <a:r>
              <a:rPr lang="en-US" dirty="0" smtClean="0"/>
              <a:t>Wash watch glass and funnel a number of time into flask</a:t>
            </a:r>
          </a:p>
          <a:p>
            <a:r>
              <a:rPr lang="en-US" dirty="0" smtClean="0"/>
              <a:t>Half fill flask with water and swirl to dissolve</a:t>
            </a:r>
          </a:p>
          <a:p>
            <a:r>
              <a:rPr lang="en-US" dirty="0" smtClean="0"/>
              <a:t>Add further water until level with meniscus</a:t>
            </a:r>
          </a:p>
          <a:p>
            <a:r>
              <a:rPr lang="en-US" dirty="0" smtClean="0"/>
              <a:t>DO NOT overshoot the meniscus – you will have to start again!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Techniques: Pipette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Pipette should be held vertically</a:t>
            </a:r>
          </a:p>
          <a:p>
            <a:r>
              <a:rPr lang="en-US" dirty="0" smtClean="0"/>
              <a:t>Fill so bottom of meniscus is at etched line – check at eye level</a:t>
            </a:r>
          </a:p>
          <a:p>
            <a:r>
              <a:rPr lang="en-US" dirty="0" smtClean="0"/>
              <a:t>When draining, hold against the side of flask and allow to drain – don’t shake to remove last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Techniques: Burette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Burettes do not need to be refilled between titrations</a:t>
            </a:r>
          </a:p>
          <a:p>
            <a:r>
              <a:rPr lang="en-US" dirty="0" smtClean="0"/>
              <a:t>Make sure to remove air bubbles, droplets on the side and the funnel</a:t>
            </a:r>
          </a:p>
          <a:p>
            <a:r>
              <a:rPr lang="en-US" dirty="0" smtClean="0"/>
              <a:t>Use left hand turn – right hand swirl technique</a:t>
            </a:r>
          </a:p>
          <a:p>
            <a:r>
              <a:rPr lang="en-US" dirty="0" smtClean="0"/>
              <a:t>Endpoint should be approached drop wise</a:t>
            </a:r>
          </a:p>
          <a:p>
            <a:r>
              <a:rPr lang="en-US" dirty="0" smtClean="0"/>
              <a:t>Use wash bottle to ensure any liquid that leaves the burette reaches the reaction 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Monitoring the Environment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Chromatography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092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Chromotography</a:t>
            </a:r>
            <a:endParaRPr lang="en-AU" dirty="0"/>
          </a:p>
        </p:txBody>
      </p:sp>
      <p:pic>
        <p:nvPicPr>
          <p:cNvPr id="4" name="Content Placeholder 3" descr="chromo colum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600825" y="1425575"/>
            <a:ext cx="1762125" cy="2600325"/>
          </a:xfrm>
          <a:prstGeom prst="rect">
            <a:avLst/>
          </a:prstGeom>
        </p:spPr>
      </p:pic>
      <p:pic>
        <p:nvPicPr>
          <p:cNvPr id="5" name="Picture 4" descr="hp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267" y="4611668"/>
            <a:ext cx="2466975" cy="1847850"/>
          </a:xfrm>
          <a:prstGeom prst="rect">
            <a:avLst/>
          </a:prstGeom>
        </p:spPr>
      </p:pic>
      <p:pic>
        <p:nvPicPr>
          <p:cNvPr id="6" name="Picture 5" descr="t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2836" y="2178050"/>
            <a:ext cx="2466975" cy="1847850"/>
          </a:xfrm>
          <a:prstGeom prst="rect">
            <a:avLst/>
          </a:prstGeom>
        </p:spPr>
      </p:pic>
      <p:pic>
        <p:nvPicPr>
          <p:cNvPr id="7" name="Picture 6" descr="g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2830" y="4611668"/>
            <a:ext cx="2476500" cy="1847850"/>
          </a:xfrm>
          <a:prstGeom prst="rect">
            <a:avLst/>
          </a:prstGeom>
        </p:spPr>
      </p:pic>
      <p:pic>
        <p:nvPicPr>
          <p:cNvPr id="8" name="Picture 7" descr="paper chro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7" y="186690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Enhanced Greenhouse Effect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107180" cy="4937760"/>
          </a:xfrm>
        </p:spPr>
        <p:txBody>
          <a:bodyPr/>
          <a:lstStyle/>
          <a:p>
            <a:r>
              <a:rPr lang="en-AU" b="1" dirty="0" smtClean="0"/>
              <a:t>Cause</a:t>
            </a:r>
          </a:p>
          <a:p>
            <a:r>
              <a:rPr lang="en-AU" dirty="0" smtClean="0"/>
              <a:t>Burning carbon based fuels</a:t>
            </a:r>
          </a:p>
          <a:p>
            <a:endParaRPr lang="en-AU" dirty="0" smtClean="0"/>
          </a:p>
          <a:p>
            <a:r>
              <a:rPr lang="en-AU" dirty="0" smtClean="0"/>
              <a:t>Deforestation</a:t>
            </a:r>
          </a:p>
          <a:p>
            <a:endParaRPr lang="en-AU" dirty="0" smtClean="0"/>
          </a:p>
          <a:p>
            <a:r>
              <a:rPr lang="en-AU" dirty="0" smtClean="0"/>
              <a:t>Agriculture – rice paddies, cows, sheep, natural gas fields, industrial activities, garbage dumps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200" y="1295401"/>
            <a:ext cx="410718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1625E"/>
              </a:buClr>
            </a:pPr>
            <a:r>
              <a:rPr lang="en-AU" b="1" dirty="0" smtClean="0">
                <a:solidFill>
                  <a:srgbClr val="48231E"/>
                </a:solidFill>
              </a:rPr>
              <a:t>Effect</a:t>
            </a:r>
          </a:p>
          <a:p>
            <a:pPr>
              <a:buClr>
                <a:srgbClr val="61625E"/>
              </a:buClr>
            </a:pPr>
            <a:r>
              <a:rPr lang="en-AU" dirty="0" smtClean="0">
                <a:solidFill>
                  <a:srgbClr val="48231E"/>
                </a:solidFill>
              </a:rPr>
              <a:t>Increased CO2 Emissions</a:t>
            </a:r>
          </a:p>
          <a:p>
            <a:pPr>
              <a:buClr>
                <a:srgbClr val="61625E"/>
              </a:buClr>
            </a:pPr>
            <a:endParaRPr lang="en-AU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r>
              <a:rPr lang="en-AU" dirty="0" smtClean="0">
                <a:solidFill>
                  <a:srgbClr val="48231E"/>
                </a:solidFill>
              </a:rPr>
              <a:t>Decreased CO2 conversion via photosynthesis</a:t>
            </a:r>
          </a:p>
          <a:p>
            <a:pPr>
              <a:buClr>
                <a:srgbClr val="61625E"/>
              </a:buClr>
            </a:pPr>
            <a:endParaRPr lang="en-AU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r>
              <a:rPr lang="en-AU" dirty="0" smtClean="0">
                <a:solidFill>
                  <a:srgbClr val="48231E"/>
                </a:solidFill>
              </a:rPr>
              <a:t>Increased CH4 emissions</a:t>
            </a:r>
          </a:p>
          <a:p>
            <a:pPr>
              <a:buClr>
                <a:srgbClr val="61625E"/>
              </a:buClr>
            </a:pPr>
            <a:endParaRPr lang="en-AU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endParaRPr lang="en-AU" dirty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endParaRPr lang="en-AU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endParaRPr lang="en-AU" dirty="0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Chromatography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All forms of chromatography involve a mobile phase passing over a stationary phase</a:t>
            </a:r>
          </a:p>
          <a:p>
            <a:r>
              <a:rPr lang="en-AU" dirty="0" smtClean="0"/>
              <a:t>Chromatography separates different components by way of their different attraction to the mobile and stationary phase</a:t>
            </a:r>
          </a:p>
          <a:p>
            <a:r>
              <a:rPr lang="en-AU" dirty="0" smtClean="0"/>
              <a:t>The strength of this attraction is due to their relative polarities</a:t>
            </a:r>
          </a:p>
          <a:p>
            <a:r>
              <a:rPr lang="en-AU" dirty="0" smtClean="0"/>
              <a:t>Polar substances will adsorb onto the more polar phase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9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Polarity Revision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“Like dissolves like” – a good reminder, but </a:t>
            </a:r>
            <a:r>
              <a:rPr lang="en-AU" b="1" u="sng" dirty="0" smtClean="0"/>
              <a:t>never</a:t>
            </a:r>
            <a:r>
              <a:rPr lang="en-AU" dirty="0" smtClean="0"/>
              <a:t> an answer to a question!</a:t>
            </a:r>
          </a:p>
          <a:p>
            <a:r>
              <a:rPr lang="en-AU" dirty="0" smtClean="0"/>
              <a:t>Polar bonds are caused by differing </a:t>
            </a:r>
            <a:r>
              <a:rPr lang="en-AU" dirty="0" err="1" smtClean="0"/>
              <a:t>electronegativities</a:t>
            </a:r>
            <a:r>
              <a:rPr lang="en-AU" dirty="0" smtClean="0"/>
              <a:t> causing uneven sharing of electrons</a:t>
            </a:r>
          </a:p>
          <a:p>
            <a:r>
              <a:rPr lang="en-AU" dirty="0" smtClean="0"/>
              <a:t>Polar molecules are asymmetrical molecules that contain polar bonds</a:t>
            </a:r>
          </a:p>
          <a:p>
            <a:r>
              <a:rPr lang="en-AU" dirty="0" smtClean="0"/>
              <a:t>Polar bonds attract each other via electrostatic interactions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7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Phase Interactions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If the mobile phase is polar:</a:t>
            </a:r>
          </a:p>
          <a:p>
            <a:pPr lvl="1"/>
            <a:r>
              <a:rPr lang="en-AU" dirty="0" smtClean="0"/>
              <a:t>The more polar chemical will adsorb more strongly to the mobile phase, and so will travel the furthest (in paper/TLC) and exit earlier (column/HPLC/GC)</a:t>
            </a:r>
          </a:p>
          <a:p>
            <a:pPr lvl="1"/>
            <a:r>
              <a:rPr lang="en-AU" dirty="0" smtClean="0"/>
              <a:t>Larger </a:t>
            </a:r>
            <a:r>
              <a:rPr lang="en-AU" dirty="0" err="1" smtClean="0"/>
              <a:t>Rf</a:t>
            </a:r>
            <a:r>
              <a:rPr lang="en-AU" dirty="0" smtClean="0"/>
              <a:t> and shorter retention time</a:t>
            </a:r>
          </a:p>
          <a:p>
            <a:r>
              <a:rPr lang="en-AU" dirty="0" smtClean="0"/>
              <a:t>If the stationary phase is polar</a:t>
            </a:r>
          </a:p>
          <a:p>
            <a:pPr lvl="1"/>
            <a:r>
              <a:rPr lang="en-AU" dirty="0" smtClean="0"/>
              <a:t>The more polar chemical will adsorb more strongly to the stationary phase, and so will travel the least distance (paper/TLC) and exit later (column/HPLC/GC)</a:t>
            </a:r>
          </a:p>
          <a:p>
            <a:pPr lvl="1"/>
            <a:r>
              <a:rPr lang="en-AU" dirty="0" smtClean="0"/>
              <a:t>Smaller </a:t>
            </a:r>
            <a:r>
              <a:rPr lang="en-AU" dirty="0" err="1" smtClean="0"/>
              <a:t>Rf</a:t>
            </a:r>
            <a:r>
              <a:rPr lang="en-AU" dirty="0" smtClean="0"/>
              <a:t> and longer retention time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89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Retardation Factor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7" cy="4208463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Retardation Factor (</a:t>
            </a:r>
            <a:r>
              <a:rPr lang="en-AU" dirty="0" err="1" smtClean="0"/>
              <a:t>Rf</a:t>
            </a:r>
            <a:r>
              <a:rPr lang="en-AU" dirty="0" smtClean="0"/>
              <a:t>) is a measure of how far the solute travels relative to the solvent front</a:t>
            </a:r>
          </a:p>
          <a:p>
            <a:r>
              <a:rPr lang="en-AU" dirty="0" smtClean="0"/>
              <a:t>This enables comparisons between experiments</a:t>
            </a:r>
          </a:p>
          <a:p>
            <a:r>
              <a:rPr lang="en-AU" dirty="0" err="1" smtClean="0"/>
              <a:t>Rf</a:t>
            </a:r>
            <a:r>
              <a:rPr lang="en-AU" dirty="0" smtClean="0"/>
              <a:t> =  distance moved by solute</a:t>
            </a:r>
          </a:p>
          <a:p>
            <a:pPr lvl="1">
              <a:buNone/>
            </a:pPr>
            <a:r>
              <a:rPr lang="en-AU" sz="2200" dirty="0" smtClean="0"/>
              <a:t>		distance moved by solvent</a:t>
            </a:r>
          </a:p>
          <a:p>
            <a:endParaRPr lang="en-AU" sz="2400" dirty="0" smtClean="0"/>
          </a:p>
          <a:p>
            <a:r>
              <a:rPr lang="en-AU" sz="2400" dirty="0" err="1" smtClean="0"/>
              <a:t>Rf</a:t>
            </a:r>
            <a:r>
              <a:rPr lang="en-AU" sz="2400" dirty="0" smtClean="0"/>
              <a:t> is dimensionless and always less than 1 	(usually as a decimal)</a:t>
            </a:r>
          </a:p>
          <a:p>
            <a:pPr lvl="1">
              <a:buNone/>
            </a:pPr>
            <a:endParaRPr lang="en-AU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24628" y="3761772"/>
            <a:ext cx="3264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Atomic Absorption Spectroscopy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8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Electrons exist in specific shells of varying energy</a:t>
            </a:r>
          </a:p>
          <a:p>
            <a:r>
              <a:rPr lang="en-US" sz="2400" dirty="0" smtClean="0"/>
              <a:t>Each shell has subshells, each with their own level of energy</a:t>
            </a:r>
          </a:p>
          <a:p>
            <a:r>
              <a:rPr lang="en-US" sz="2400" dirty="0" smtClean="0"/>
              <a:t>Subshells are S, P, D and F</a:t>
            </a:r>
          </a:p>
          <a:p>
            <a:r>
              <a:rPr lang="en-US" sz="2400" dirty="0" smtClean="0"/>
              <a:t>The subshells can hold increasing numbers of electrons</a:t>
            </a:r>
          </a:p>
          <a:p>
            <a:pPr lvl="1"/>
            <a:r>
              <a:rPr lang="en-US" sz="2400" dirty="0" smtClean="0"/>
              <a:t>S can hold 2</a:t>
            </a:r>
          </a:p>
          <a:p>
            <a:pPr lvl="1"/>
            <a:r>
              <a:rPr lang="en-US" sz="2400" dirty="0" smtClean="0"/>
              <a:t>P can hold 6</a:t>
            </a:r>
          </a:p>
          <a:p>
            <a:pPr lvl="1"/>
            <a:r>
              <a:rPr lang="en-US" sz="2400" dirty="0" smtClean="0"/>
              <a:t>D can hold 10</a:t>
            </a:r>
          </a:p>
          <a:p>
            <a:pPr lvl="1"/>
            <a:r>
              <a:rPr lang="en-US" sz="2400" dirty="0" smtClean="0"/>
              <a:t>F can hold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Subshells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6000" dirty="0" smtClean="0"/>
              <a:t>2</a:t>
            </a:r>
            <a:r>
              <a:rPr lang="en-US" sz="5000" dirty="0" smtClean="0"/>
              <a:t>p</a:t>
            </a:r>
            <a:r>
              <a:rPr lang="en-US" sz="5000" baseline="30000" dirty="0" smtClean="0"/>
              <a:t>4</a:t>
            </a:r>
          </a:p>
          <a:p>
            <a:r>
              <a:rPr lang="en-US" sz="2400" dirty="0" smtClean="0"/>
              <a:t>The 2 signifies the number of the main energy level</a:t>
            </a:r>
          </a:p>
          <a:p>
            <a:r>
              <a:rPr lang="en-US" sz="2400" dirty="0" smtClean="0"/>
              <a:t>The p signifies the subshell</a:t>
            </a:r>
          </a:p>
          <a:p>
            <a:r>
              <a:rPr lang="en-US" sz="2400" dirty="0" smtClean="0"/>
              <a:t>The 4 shows that there are 4 electrons in this subshell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60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Subshells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Subshells will fill in order of energy levels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600" dirty="0" err="1" smtClean="0"/>
              <a:t>Eg</a:t>
            </a:r>
            <a:r>
              <a:rPr lang="en-US" sz="2600" dirty="0" smtClean="0"/>
              <a:t> Fe:		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2p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3s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3p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4s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3d</a:t>
            </a:r>
            <a:r>
              <a:rPr lang="en-US" sz="2600" baseline="30000" dirty="0" smtClean="0"/>
              <a:t>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ubshe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2149475"/>
            <a:ext cx="2069880" cy="2692400"/>
          </a:xfrm>
          <a:prstGeom prst="rect">
            <a:avLst/>
          </a:prstGeom>
        </p:spPr>
      </p:pic>
      <p:pic>
        <p:nvPicPr>
          <p:cNvPr id="5" name="Picture 4" descr="periodic subshe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49474"/>
            <a:ext cx="3467100" cy="26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Copper and Chromium do not exactly conform to these rules</a:t>
            </a:r>
          </a:p>
          <a:p>
            <a:r>
              <a:rPr lang="en-US" sz="2600" dirty="0" smtClean="0"/>
              <a:t>Both have only 1 4s electron to gain a full and half full d shell respectively</a:t>
            </a:r>
          </a:p>
          <a:p>
            <a:endParaRPr lang="en-US" sz="2600" dirty="0"/>
          </a:p>
          <a:p>
            <a:r>
              <a:rPr lang="en-US" sz="2600" dirty="0" smtClean="0"/>
              <a:t>Cr:	</a:t>
            </a:r>
            <a:r>
              <a:rPr lang="en-US" sz="2600" dirty="0"/>
              <a:t>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/>
              <a:t>2</a:t>
            </a:r>
            <a:r>
              <a:rPr lang="en-US" sz="2600" dirty="0"/>
              <a:t> 3p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dirty="0" smtClean="0"/>
              <a:t>4s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3d</a:t>
            </a:r>
            <a:r>
              <a:rPr lang="en-US" sz="2600" baseline="30000" dirty="0" smtClean="0"/>
              <a:t>5</a:t>
            </a:r>
          </a:p>
          <a:p>
            <a:endParaRPr lang="en-US" sz="2600" baseline="30000" dirty="0"/>
          </a:p>
          <a:p>
            <a:r>
              <a:rPr lang="en-US" sz="2600" dirty="0" smtClean="0"/>
              <a:t>Cu:	</a:t>
            </a:r>
            <a:r>
              <a:rPr lang="en-US" sz="2600" dirty="0"/>
              <a:t>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/>
              <a:t>2</a:t>
            </a:r>
            <a:r>
              <a:rPr lang="en-US" sz="2600" dirty="0"/>
              <a:t> 3p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dirty="0" smtClean="0"/>
              <a:t>4s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3d</a:t>
            </a:r>
            <a:r>
              <a:rPr lang="en-US" sz="2600" baseline="30000" dirty="0" smtClean="0"/>
              <a:t>10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435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For ions we simply add or subtract electrons equivalent to the charge on the ion</a:t>
            </a:r>
          </a:p>
          <a:p>
            <a:r>
              <a:rPr lang="en-US" sz="2600" dirty="0" smtClean="0"/>
              <a:t>Always take electrons from the </a:t>
            </a:r>
            <a:r>
              <a:rPr lang="en-US" sz="2600" b="1" dirty="0" smtClean="0"/>
              <a:t>outer shell</a:t>
            </a:r>
            <a:r>
              <a:rPr lang="en-US" sz="2600" dirty="0" smtClean="0"/>
              <a:t>, which is not always necessarily the last one written down</a:t>
            </a:r>
          </a:p>
          <a:p>
            <a:endParaRPr lang="en-US" sz="2600" dirty="0"/>
          </a:p>
          <a:p>
            <a:r>
              <a:rPr lang="en-US" sz="2600" dirty="0" err="1" smtClean="0"/>
              <a:t>Eg</a:t>
            </a:r>
            <a:r>
              <a:rPr lang="en-US" sz="2600" dirty="0" smtClean="0"/>
              <a:t>	Na</a:t>
            </a:r>
            <a:r>
              <a:rPr lang="en-US" sz="2600" baseline="30000" dirty="0" smtClean="0"/>
              <a:t>+</a:t>
            </a:r>
            <a:r>
              <a:rPr lang="en-US" sz="2600" dirty="0"/>
              <a:t>: </a:t>
            </a:r>
            <a:r>
              <a:rPr lang="en-US" sz="2600" dirty="0" smtClean="0"/>
              <a:t>	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2s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 </a:t>
            </a:r>
            <a:r>
              <a:rPr lang="en-US" sz="2600" strike="sngStrike" dirty="0" smtClean="0"/>
              <a:t>3s</a:t>
            </a:r>
            <a:r>
              <a:rPr lang="en-US" sz="2600" strike="sngStrike" baseline="30000" dirty="0"/>
              <a:t>1</a:t>
            </a:r>
          </a:p>
          <a:p>
            <a:endParaRPr lang="en-US" sz="2600" dirty="0" smtClean="0"/>
          </a:p>
          <a:p>
            <a:r>
              <a:rPr lang="en-US" sz="2600" dirty="0" smtClean="0"/>
              <a:t> 	F</a:t>
            </a:r>
            <a:r>
              <a:rPr lang="en-US" sz="3000" baseline="30000" dirty="0" smtClean="0"/>
              <a:t>- </a:t>
            </a:r>
            <a:r>
              <a:rPr lang="en-US" sz="2600" dirty="0" smtClean="0"/>
              <a:t>:	</a:t>
            </a:r>
            <a:r>
              <a:rPr lang="en-US" sz="2600" dirty="0"/>
              <a:t>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 	Fe</a:t>
            </a:r>
            <a:r>
              <a:rPr lang="en-US" sz="2600" baseline="30000" dirty="0" smtClean="0"/>
              <a:t>2</a:t>
            </a:r>
            <a:r>
              <a:rPr lang="en-US" sz="2600" baseline="30000" dirty="0"/>
              <a:t>+</a:t>
            </a:r>
            <a:r>
              <a:rPr lang="en-US" sz="2600" dirty="0"/>
              <a:t>:	1s</a:t>
            </a:r>
            <a:r>
              <a:rPr lang="en-US" sz="2600" baseline="30000" dirty="0"/>
              <a:t>2</a:t>
            </a:r>
            <a:r>
              <a:rPr lang="en-US" sz="2600" dirty="0"/>
              <a:t> 2s</a:t>
            </a:r>
            <a:r>
              <a:rPr lang="en-US" sz="2600" baseline="30000" dirty="0"/>
              <a:t>2</a:t>
            </a:r>
            <a:r>
              <a:rPr lang="en-US" sz="2600" dirty="0"/>
              <a:t> 2p</a:t>
            </a:r>
            <a:r>
              <a:rPr lang="en-US" sz="2600" baseline="30000" dirty="0"/>
              <a:t>6</a:t>
            </a:r>
            <a:r>
              <a:rPr lang="en-US" sz="2600" dirty="0"/>
              <a:t> 3s</a:t>
            </a:r>
            <a:r>
              <a:rPr lang="en-US" sz="2600" baseline="30000" dirty="0"/>
              <a:t>2</a:t>
            </a:r>
            <a:r>
              <a:rPr lang="en-US" sz="2600" dirty="0"/>
              <a:t> 3p</a:t>
            </a:r>
            <a:r>
              <a:rPr lang="en-US" sz="2600" baseline="30000" dirty="0"/>
              <a:t>6</a:t>
            </a:r>
            <a:r>
              <a:rPr lang="en-US" sz="2600" dirty="0"/>
              <a:t> </a:t>
            </a:r>
            <a:r>
              <a:rPr lang="en-US" sz="2600" strike="sngStrike" dirty="0"/>
              <a:t>4s</a:t>
            </a:r>
            <a:r>
              <a:rPr lang="en-US" sz="2600" strike="sngStrike" baseline="30000" dirty="0"/>
              <a:t>2</a:t>
            </a:r>
            <a:r>
              <a:rPr lang="en-US" sz="2600" dirty="0"/>
              <a:t> 3d</a:t>
            </a:r>
            <a:r>
              <a:rPr lang="en-US" sz="2600" baseline="30000" dirty="0"/>
              <a:t>6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06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Predicted Effects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Increase in global temperature</a:t>
            </a:r>
          </a:p>
          <a:p>
            <a:r>
              <a:rPr lang="en-AU" dirty="0" smtClean="0"/>
              <a:t>Rise in sea levels due to water expansion at higher temperatures</a:t>
            </a:r>
          </a:p>
          <a:p>
            <a:r>
              <a:rPr lang="en-AU" dirty="0" smtClean="0"/>
              <a:t>Disruption of ecosystems</a:t>
            </a:r>
          </a:p>
          <a:p>
            <a:r>
              <a:rPr lang="en-AU" dirty="0" smtClean="0"/>
              <a:t>Climate change and shift in weather patterns</a:t>
            </a:r>
          </a:p>
          <a:p>
            <a:r>
              <a:rPr lang="en-AU" dirty="0" smtClean="0"/>
              <a:t>Melting polar ice caps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93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Electron configuration and  absorption of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Electrons exist in finite energy levels.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electronic configuration gives us the position of electrons in their </a:t>
            </a:r>
            <a:r>
              <a:rPr lang="en-AU" b="1" dirty="0" smtClean="0"/>
              <a:t>ground state</a:t>
            </a:r>
            <a:r>
              <a:rPr lang="en-AU" dirty="0" smtClean="0"/>
              <a:t>. </a:t>
            </a:r>
          </a:p>
          <a:p>
            <a:r>
              <a:rPr lang="en-AU" dirty="0" smtClean="0"/>
              <a:t>This </a:t>
            </a:r>
            <a:r>
              <a:rPr lang="en-AU" dirty="0"/>
              <a:t>is their most stable configuration and is achieved at room temperature.</a:t>
            </a:r>
          </a:p>
          <a:p>
            <a:r>
              <a:rPr lang="en-AU" dirty="0"/>
              <a:t>An electron can absorb energy to move to a more excited state. They can do this in two ways:</a:t>
            </a:r>
          </a:p>
          <a:p>
            <a:r>
              <a:rPr lang="en-AU" dirty="0"/>
              <a:t>Absorb heat</a:t>
            </a:r>
            <a:r>
              <a:rPr lang="en-AU" dirty="0" smtClean="0"/>
              <a:t>: absorbs energy equal to the energy gap between electron energy levels</a:t>
            </a:r>
            <a:endParaRPr lang="en-AU" dirty="0"/>
          </a:p>
          <a:p>
            <a:r>
              <a:rPr lang="en-AU" dirty="0"/>
              <a:t>Absorb light</a:t>
            </a:r>
            <a:r>
              <a:rPr lang="en-AU" dirty="0" smtClean="0"/>
              <a:t>: can </a:t>
            </a:r>
            <a:r>
              <a:rPr lang="en-AU" b="1" dirty="0" smtClean="0"/>
              <a:t>only</a:t>
            </a:r>
            <a:r>
              <a:rPr lang="en-AU" dirty="0" smtClean="0"/>
              <a:t> absorb the </a:t>
            </a:r>
            <a:r>
              <a:rPr lang="en-AU" b="1" dirty="0" smtClean="0"/>
              <a:t>exact</a:t>
            </a:r>
            <a:r>
              <a:rPr lang="en-AU" dirty="0" smtClean="0"/>
              <a:t> energy equal to the energy gap between electron levels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90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orb h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104900"/>
            <a:ext cx="7124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7584" y="1556793"/>
            <a:ext cx="7408333" cy="26642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AU" dirty="0"/>
              <a:t>Electrons are not stable in this excited state and quickly drop down, emitting </a:t>
            </a:r>
            <a:r>
              <a:rPr lang="en-AU" dirty="0" smtClean="0"/>
              <a:t>a </a:t>
            </a:r>
            <a:r>
              <a:rPr lang="en-AU" b="1" dirty="0" smtClean="0"/>
              <a:t>photon</a:t>
            </a:r>
            <a:r>
              <a:rPr lang="en-AU" dirty="0" smtClean="0"/>
              <a:t> </a:t>
            </a:r>
            <a:r>
              <a:rPr lang="en-AU" dirty="0"/>
              <a:t>with the same energy as the corresponding energy gap between energy levels. </a:t>
            </a:r>
            <a:endParaRPr lang="en-AU" dirty="0" smtClean="0"/>
          </a:p>
          <a:p>
            <a:r>
              <a:rPr lang="en-AU" dirty="0" smtClean="0"/>
              <a:t>As </a:t>
            </a:r>
            <a:r>
              <a:rPr lang="en-AU" dirty="0"/>
              <a:t>this is a specific amount of energy, it will have a specific wavelength and hence colour.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00px-AtomicLineSpE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r="825"/>
          <a:stretch>
            <a:fillRect/>
          </a:stretch>
        </p:blipFill>
        <p:spPr>
          <a:xfrm>
            <a:off x="871538" y="476250"/>
            <a:ext cx="7408862" cy="5649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n_energy_levels_K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408333" cy="39212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2800" dirty="0" smtClean="0"/>
              <a:t>Qualitative test for metals in solution</a:t>
            </a:r>
          </a:p>
          <a:p>
            <a:pPr>
              <a:lnSpc>
                <a:spcPct val="200000"/>
              </a:lnSpc>
            </a:pPr>
            <a:r>
              <a:rPr lang="en-AU" sz="2800" dirty="0" smtClean="0"/>
              <a:t>Can also be used for coloured lights</a:t>
            </a:r>
          </a:p>
          <a:p>
            <a:pPr>
              <a:lnSpc>
                <a:spcPct val="150000"/>
              </a:lnSpc>
            </a:pPr>
            <a:r>
              <a:rPr lang="en-AU" sz="2800" dirty="0" smtClean="0"/>
              <a:t>This emission of light is called an 	      </a:t>
            </a:r>
            <a:r>
              <a:rPr lang="en-AU" sz="2800" b="1" dirty="0" smtClean="0"/>
              <a:t>emission spectrum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Flame Test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3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72067" y="2204864"/>
            <a:ext cx="7408333" cy="39212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Involves the absorption of electromagnetic radiation of certain wavelengths</a:t>
            </a:r>
          </a:p>
          <a:p>
            <a:endParaRPr lang="en-US" dirty="0"/>
          </a:p>
          <a:p>
            <a:r>
              <a:rPr lang="en-US" dirty="0" smtClean="0"/>
              <a:t>A spectrophotometer measures the intensity of the radiation transmitted through the sample relative to the intensity entering</a:t>
            </a:r>
          </a:p>
          <a:p>
            <a:endParaRPr lang="en-US" dirty="0"/>
          </a:p>
          <a:p>
            <a:r>
              <a:rPr lang="en-US" dirty="0" smtClean="0"/>
              <a:t>Can therefore be used for quantitative measurements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806705" cy="241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2067" y="2132856"/>
            <a:ext cx="7408333" cy="39933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Cathode lamp containing the metal to be </a:t>
            </a:r>
            <a:r>
              <a:rPr lang="en-US" sz="2800" dirty="0" err="1" smtClean="0"/>
              <a:t>analysed</a:t>
            </a:r>
            <a:endParaRPr lang="en-US" sz="2800" dirty="0" smtClean="0"/>
          </a:p>
          <a:p>
            <a:r>
              <a:rPr lang="en-US" sz="2800" dirty="0"/>
              <a:t>E</a:t>
            </a:r>
            <a:r>
              <a:rPr lang="en-US" sz="2800" dirty="0" smtClean="0"/>
              <a:t>mits radiation of certain frequencies that correspond to the energy gaps characteristic of the metal sample</a:t>
            </a:r>
          </a:p>
          <a:p>
            <a:r>
              <a:rPr lang="en-US" sz="2800" dirty="0" smtClean="0"/>
              <a:t>This means that impurities will not interfere with the measurements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AAS – radiation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72067" y="2060848"/>
            <a:ext cx="7408333" cy="40653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The radiation is directed through a flame into which the sample is sprayed.</a:t>
            </a:r>
          </a:p>
          <a:p>
            <a:r>
              <a:rPr lang="en-US" sz="2800" dirty="0" smtClean="0"/>
              <a:t>Any metal atoms the same as the lamp will absorb the radiation emitted</a:t>
            </a:r>
          </a:p>
          <a:p>
            <a:r>
              <a:rPr lang="en-US" sz="2800" dirty="0" smtClean="0"/>
              <a:t>The absorbance is proportional to the concentration of metal in the sample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AAS - flame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Possible 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Plant more trees</a:t>
            </a:r>
          </a:p>
          <a:p>
            <a:r>
              <a:rPr lang="en-AU" dirty="0" smtClean="0"/>
              <a:t>Reduce emissions</a:t>
            </a:r>
          </a:p>
          <a:p>
            <a:r>
              <a:rPr lang="en-AU" dirty="0" smtClean="0"/>
              <a:t>Burn less carbon-based fuels</a:t>
            </a:r>
          </a:p>
          <a:p>
            <a:r>
              <a:rPr lang="en-AU" dirty="0" smtClean="0"/>
              <a:t>Use alternative energy sources</a:t>
            </a:r>
          </a:p>
          <a:p>
            <a:r>
              <a:rPr lang="en-AU" dirty="0" smtClean="0"/>
              <a:t>Capture and storage of CO2 emissions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9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filter or </a:t>
            </a:r>
            <a:r>
              <a:rPr lang="en-US" dirty="0" err="1" smtClean="0"/>
              <a:t>monochromator</a:t>
            </a:r>
            <a:r>
              <a:rPr lang="en-US" dirty="0" smtClean="0"/>
              <a:t> is used to select the frequency of light to pass through to the detector</a:t>
            </a:r>
          </a:p>
          <a:p>
            <a:endParaRPr lang="en-US" dirty="0" smtClean="0"/>
          </a:p>
          <a:p>
            <a:r>
              <a:rPr lang="en-US" dirty="0" smtClean="0"/>
              <a:t>Allows AAS to be used with impure samples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AAS – filter and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3583683"/>
              </p:ext>
            </p:extLst>
          </p:nvPr>
        </p:nvGraphicFramePr>
        <p:xfrm>
          <a:off x="871538" y="2674938"/>
          <a:ext cx="7408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58057"/>
              </p:ext>
            </p:extLst>
          </p:nvPr>
        </p:nvGraphicFramePr>
        <p:xfrm>
          <a:off x="755576" y="1124744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Ocean Acidification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As well as liquids and solids, gases can also be soluble in water. </a:t>
            </a:r>
            <a:endParaRPr lang="en-AU" dirty="0" smtClean="0"/>
          </a:p>
          <a:p>
            <a:r>
              <a:rPr lang="en-AU" dirty="0" smtClean="0"/>
              <a:t>Oxygen </a:t>
            </a:r>
            <a:r>
              <a:rPr lang="en-AU" dirty="0"/>
              <a:t>for example is soluble in water and is vital for the survival of aquatic plants and animals.</a:t>
            </a:r>
          </a:p>
          <a:p>
            <a:r>
              <a:rPr lang="en-AU" dirty="0"/>
              <a:t>Carbon dioxide is also soluble in water. </a:t>
            </a:r>
          </a:p>
          <a:p>
            <a:r>
              <a:rPr lang="en-AU" dirty="0"/>
              <a:t>CO</a:t>
            </a:r>
            <a:r>
              <a:rPr lang="en-AU" baseline="-25000" dirty="0"/>
              <a:t>2(g)</a:t>
            </a:r>
            <a:r>
              <a:rPr lang="en-AU" dirty="0"/>
              <a:t> ⇌ CO</a:t>
            </a:r>
            <a:r>
              <a:rPr lang="en-AU" baseline="-25000" dirty="0"/>
              <a:t>2(</a:t>
            </a:r>
            <a:r>
              <a:rPr lang="en-AU" baseline="-25000" dirty="0" err="1"/>
              <a:t>aq</a:t>
            </a:r>
            <a:r>
              <a:rPr lang="en-AU" baseline="-25000" dirty="0"/>
              <a:t>)</a:t>
            </a:r>
            <a:endParaRPr lang="en-AU" dirty="0"/>
          </a:p>
          <a:p>
            <a:r>
              <a:rPr lang="en-AU" dirty="0"/>
              <a:t>As the concentration of carbon dioxide in the atmosphere increases, so too will the dissolved carbon dioxide content.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5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Oxides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Carbon dioxide is a non-metal oxide. </a:t>
            </a:r>
            <a:endParaRPr lang="en-AU" dirty="0" smtClean="0"/>
          </a:p>
          <a:p>
            <a:r>
              <a:rPr lang="en-AU" dirty="0" smtClean="0"/>
              <a:t>Non-metal </a:t>
            </a:r>
            <a:r>
              <a:rPr lang="en-AU" dirty="0"/>
              <a:t>oxides </a:t>
            </a:r>
            <a:r>
              <a:rPr lang="en-AU" dirty="0" smtClean="0"/>
              <a:t>are acidic</a:t>
            </a:r>
          </a:p>
          <a:p>
            <a:r>
              <a:rPr lang="en-AU" dirty="0"/>
              <a:t>CO</a:t>
            </a:r>
            <a:r>
              <a:rPr lang="en-AU" baseline="-25000" dirty="0"/>
              <a:t>2(</a:t>
            </a:r>
            <a:r>
              <a:rPr lang="en-AU" baseline="-25000" dirty="0" err="1"/>
              <a:t>aq</a:t>
            </a:r>
            <a:r>
              <a:rPr lang="en-AU" baseline="-25000" dirty="0" smtClean="0"/>
              <a:t>)</a:t>
            </a:r>
            <a:r>
              <a:rPr lang="en-AU" dirty="0" smtClean="0"/>
              <a:t> + H</a:t>
            </a:r>
            <a:r>
              <a:rPr lang="en-AU" baseline="-25000" dirty="0" smtClean="0"/>
              <a:t>2</a:t>
            </a:r>
            <a:r>
              <a:rPr lang="en-AU" dirty="0" smtClean="0"/>
              <a:t>O</a:t>
            </a:r>
            <a:r>
              <a:rPr lang="en-AU" baseline="-25000" dirty="0" smtClean="0"/>
              <a:t>(l)</a:t>
            </a:r>
            <a:r>
              <a:rPr lang="en-AU" dirty="0" smtClean="0"/>
              <a:t> -&gt; </a:t>
            </a:r>
          </a:p>
          <a:p>
            <a:r>
              <a:rPr lang="en-AU" dirty="0" smtClean="0"/>
              <a:t>Carbon dioxide + water goes to carbonic acid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2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Acids and Bases </a:t>
            </a:r>
            <a:r>
              <a:rPr lang="en-AU" b="1" dirty="0" smtClean="0"/>
              <a:t>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Acids are </a:t>
            </a:r>
            <a:r>
              <a:rPr lang="en-AU" dirty="0" smtClean="0"/>
              <a:t>proton donors</a:t>
            </a:r>
            <a:endParaRPr lang="en-AU" dirty="0"/>
          </a:p>
          <a:p>
            <a:r>
              <a:rPr lang="en-AU" dirty="0"/>
              <a:t>Bases are </a:t>
            </a:r>
            <a:r>
              <a:rPr lang="en-AU" dirty="0" smtClean="0"/>
              <a:t>proton acceptors</a:t>
            </a:r>
            <a:endParaRPr lang="en-AU" dirty="0"/>
          </a:p>
          <a:p>
            <a:r>
              <a:rPr lang="en-AU" dirty="0"/>
              <a:t>Acids ionise when dissolved in </a:t>
            </a:r>
            <a:r>
              <a:rPr lang="en-AU" dirty="0" smtClean="0"/>
              <a:t>water</a:t>
            </a:r>
          </a:p>
          <a:p>
            <a:r>
              <a:rPr lang="en-AU" dirty="0" smtClean="0"/>
              <a:t>H</a:t>
            </a:r>
            <a:r>
              <a:rPr lang="en-AU" baseline="-25000" dirty="0" smtClean="0"/>
              <a:t>2</a:t>
            </a:r>
            <a:r>
              <a:rPr lang="en-AU" dirty="0" smtClean="0"/>
              <a:t>CO</a:t>
            </a:r>
            <a:r>
              <a:rPr lang="en-AU" baseline="-25000" dirty="0" smtClean="0"/>
              <a:t>3</a:t>
            </a:r>
            <a:r>
              <a:rPr lang="en-AU" dirty="0" smtClean="0"/>
              <a:t> + H</a:t>
            </a:r>
            <a:r>
              <a:rPr lang="en-AU" baseline="-25000" dirty="0" smtClean="0"/>
              <a:t>2</a:t>
            </a:r>
            <a:r>
              <a:rPr lang="en-AU" dirty="0" smtClean="0"/>
              <a:t>O -&gt;</a:t>
            </a:r>
          </a:p>
          <a:p>
            <a:r>
              <a:rPr lang="en-AU" dirty="0" smtClean="0"/>
              <a:t>pH = -log[H</a:t>
            </a:r>
            <a:r>
              <a:rPr lang="en-AU" baseline="30000" dirty="0" smtClean="0"/>
              <a:t>+</a:t>
            </a:r>
            <a:r>
              <a:rPr lang="en-AU" dirty="0" smtClean="0"/>
              <a:t>]</a:t>
            </a:r>
          </a:p>
          <a:p>
            <a:r>
              <a:rPr lang="en-AU" dirty="0" smtClean="0"/>
              <a:t>[H+] = 10</a:t>
            </a:r>
            <a:r>
              <a:rPr lang="en-AU" baseline="30000" dirty="0" smtClean="0"/>
              <a:t>-pH</a:t>
            </a:r>
            <a:endParaRPr lang="en-AU" baseline="30000" dirty="0"/>
          </a:p>
          <a:p>
            <a:endParaRPr lang="en-AU" dirty="0" smtClean="0"/>
          </a:p>
          <a:p>
            <a:r>
              <a:rPr lang="en-AU" dirty="0"/>
              <a:t>The skeletons and shells of many marine organisms are made of </a:t>
            </a:r>
            <a:r>
              <a:rPr lang="en-AU" dirty="0" smtClean="0"/>
              <a:t>calcium carbonate</a:t>
            </a:r>
          </a:p>
          <a:p>
            <a:r>
              <a:rPr lang="en-AU" dirty="0" smtClean="0"/>
              <a:t>H</a:t>
            </a:r>
            <a:r>
              <a:rPr lang="en-AU" baseline="30000" dirty="0" smtClean="0"/>
              <a:t>+</a:t>
            </a:r>
            <a:r>
              <a:rPr lang="en-AU" dirty="0" smtClean="0"/>
              <a:t> + CaCO</a:t>
            </a:r>
            <a:r>
              <a:rPr lang="en-AU" baseline="-25000" dirty="0" smtClean="0"/>
              <a:t>3</a:t>
            </a:r>
            <a:r>
              <a:rPr lang="en-AU" dirty="0" smtClean="0"/>
              <a:t> -&gt;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25633</TotalTime>
  <Words>2291</Words>
  <Application>Microsoft Office PowerPoint</Application>
  <PresentationFormat>On-screen Show (4:3)</PresentationFormat>
  <Paragraphs>360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SOHO</vt:lpstr>
      <vt:lpstr>1_SOHO</vt:lpstr>
      <vt:lpstr>Monitoring the Environment</vt:lpstr>
      <vt:lpstr>Natural Greenhouse Effect</vt:lpstr>
      <vt:lpstr>Enhanced Greenhouse Effect</vt:lpstr>
      <vt:lpstr>Enhanced Greenhouse Effect</vt:lpstr>
      <vt:lpstr>Predicted Effects</vt:lpstr>
      <vt:lpstr>Possible Solutions</vt:lpstr>
      <vt:lpstr>Ocean Acidification</vt:lpstr>
      <vt:lpstr>Oxides</vt:lpstr>
      <vt:lpstr>Acids and Bases Review</vt:lpstr>
      <vt:lpstr>Monitoring the Environment</vt:lpstr>
      <vt:lpstr>Oxides of Nitrogen</vt:lpstr>
      <vt:lpstr>Photochemical Smog</vt:lpstr>
      <vt:lpstr>Photochemical Smog</vt:lpstr>
      <vt:lpstr>PowerPoint Presentation</vt:lpstr>
      <vt:lpstr>Formation of Ozone</vt:lpstr>
      <vt:lpstr>Photochemical Smog</vt:lpstr>
      <vt:lpstr>Catalytic Converters</vt:lpstr>
      <vt:lpstr>Monitoring the Environment</vt:lpstr>
      <vt:lpstr>Mole</vt:lpstr>
      <vt:lpstr>Molar Mass</vt:lpstr>
      <vt:lpstr>Significant Figures</vt:lpstr>
      <vt:lpstr>Supportive Questions</vt:lpstr>
      <vt:lpstr>Supportive Questions</vt:lpstr>
      <vt:lpstr>Concentration</vt:lpstr>
      <vt:lpstr>Concentration</vt:lpstr>
      <vt:lpstr>Molar Concentration</vt:lpstr>
      <vt:lpstr>Supportive Questions 2</vt:lpstr>
      <vt:lpstr>Concentration</vt:lpstr>
      <vt:lpstr>Mole Ratios</vt:lpstr>
      <vt:lpstr>Supportive Questions 3</vt:lpstr>
      <vt:lpstr>Supportive Questions 3</vt:lpstr>
      <vt:lpstr>Titration</vt:lpstr>
      <vt:lpstr>Rinsing</vt:lpstr>
      <vt:lpstr>Rinsing</vt:lpstr>
      <vt:lpstr>Volumetric Flask</vt:lpstr>
      <vt:lpstr>Techniques: Pipette</vt:lpstr>
      <vt:lpstr>Techniques: Burette</vt:lpstr>
      <vt:lpstr>Monitoring the Environment</vt:lpstr>
      <vt:lpstr>Chromotography</vt:lpstr>
      <vt:lpstr>Chromatography</vt:lpstr>
      <vt:lpstr>Polarity Revision</vt:lpstr>
      <vt:lpstr>Phase Interactions</vt:lpstr>
      <vt:lpstr>Retardation Factor</vt:lpstr>
      <vt:lpstr>Atomic Absorption Spectroscopy</vt:lpstr>
      <vt:lpstr>Energy Levels</vt:lpstr>
      <vt:lpstr>Naming Subshells</vt:lpstr>
      <vt:lpstr>Filling Subshells</vt:lpstr>
      <vt:lpstr>Exceptions</vt:lpstr>
      <vt:lpstr>Ions</vt:lpstr>
      <vt:lpstr>Electron configuration and  absorption of energy</vt:lpstr>
      <vt:lpstr>PowerPoint Presentation</vt:lpstr>
      <vt:lpstr>Emission Spectrum</vt:lpstr>
      <vt:lpstr>PowerPoint Presentation</vt:lpstr>
      <vt:lpstr>PowerPoint Presentation</vt:lpstr>
      <vt:lpstr>Flame Test</vt:lpstr>
      <vt:lpstr>AAS</vt:lpstr>
      <vt:lpstr>AAS</vt:lpstr>
      <vt:lpstr>AAS – radiation source</vt:lpstr>
      <vt:lpstr>AAS - flame</vt:lpstr>
      <vt:lpstr>AAS – filter and detector</vt:lpstr>
      <vt:lpstr>Example</vt:lpstr>
      <vt:lpstr>Calibration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Environment</dc:title>
  <dc:creator>chris barratt</dc:creator>
  <cp:lastModifiedBy>chris barratt</cp:lastModifiedBy>
  <cp:revision>22</cp:revision>
  <dcterms:created xsi:type="dcterms:W3CDTF">2017-12-12T22:15:18Z</dcterms:created>
  <dcterms:modified xsi:type="dcterms:W3CDTF">2018-03-07T22:35:09Z</dcterms:modified>
</cp:coreProperties>
</file>